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23"/>
  </p:notesMasterIdLst>
  <p:sldIdLst>
    <p:sldId id="256" r:id="rId2"/>
    <p:sldId id="269" r:id="rId3"/>
    <p:sldId id="270" r:id="rId4"/>
    <p:sldId id="271" r:id="rId5"/>
    <p:sldId id="342" r:id="rId6"/>
    <p:sldId id="272" r:id="rId7"/>
    <p:sldId id="294" r:id="rId8"/>
    <p:sldId id="310" r:id="rId9"/>
    <p:sldId id="311" r:id="rId10"/>
    <p:sldId id="343" r:id="rId11"/>
    <p:sldId id="344" r:id="rId12"/>
    <p:sldId id="345" r:id="rId13"/>
    <p:sldId id="346" r:id="rId14"/>
    <p:sldId id="347" r:id="rId15"/>
    <p:sldId id="348" r:id="rId16"/>
    <p:sldId id="349" r:id="rId17"/>
    <p:sldId id="350" r:id="rId18"/>
    <p:sldId id="351" r:id="rId19"/>
    <p:sldId id="352" r:id="rId20"/>
    <p:sldId id="353" r:id="rId21"/>
    <p:sldId id="354" r:id="rId22"/>
  </p:sldIdLst>
  <p:sldSz cx="9144000" cy="5143500" type="screen16x9"/>
  <p:notesSz cx="6858000" cy="9144000"/>
  <p:embeddedFontLst>
    <p:embeddedFont>
      <p:font typeface="Comic Sans MS" panose="030F0702030302020204" pitchFamily="66" charset="0"/>
      <p:regular r:id="rId24"/>
      <p:bold r:id="rId25"/>
      <p:italic r:id="rId26"/>
      <p:boldItalic r:id="rId27"/>
    </p:embeddedFont>
    <p:embeddedFont>
      <p:font typeface="Montserrat" panose="00000500000000000000" pitchFamily="2" charset="0"/>
      <p:regular r:id="rId28"/>
      <p:bold r:id="rId29"/>
      <p:italic r:id="rId30"/>
      <p:boldItalic r:id="rId31"/>
    </p:embeddedFont>
    <p:embeddedFont>
      <p:font typeface="Red Hat Display Black" panose="020B0604020202020204" charset="0"/>
      <p:bold r:id="rId32"/>
      <p:boldItalic r:id="rId33"/>
    </p:embeddedFont>
    <p:embeddedFont>
      <p:font typeface="Red Hat Text" panose="020B060402020202020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2845D9-6369-49C8-8727-13F84F9FAB24}">
  <a:tblStyle styleId="{212845D9-6369-49C8-8727-13F84F9FAB24}"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42F15732-B958-4A86-A11A-B8F5D660555F}"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0" d="100"/>
          <a:sy n="90" d="100"/>
        </p:scale>
        <p:origin x="87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82835640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CFA3D211-E9D9-C6AD-3E94-3D17EB687F0E}"/>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5CECCDF0-A787-9763-CD03-07B2615EE3A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C56BFC3B-1BC6-A85C-1F1F-C857CDEBBAA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60014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4FF9FFB6-A6FE-E348-0AC1-1EDC3ECE4BB7}"/>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9317E4F7-4649-CF87-97FA-FEB20FF83D6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01BC6471-BA20-1D3B-3838-AD9ACD098E1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7353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A23B3FEA-0FA6-E76D-A109-03EF0E5BF984}"/>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304574E5-3D6C-923F-0300-5C3974BFC9C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4317F05F-D11F-CAD1-5442-60C65F14D00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4619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AED028E6-7C60-4A0D-DDFA-DD0DA0D42778}"/>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7E86077D-DDEA-818A-664D-28314F0F128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D4485973-8033-1C2B-2943-35D072F878D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8473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BBE4038C-5A14-60AE-B1D4-D767C64EBF54}"/>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48D904A4-980F-C718-D487-3F72133BE30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B6A79271-35AB-BD9E-3BAF-677F2C01989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9367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C3A61E6A-6079-76AF-0270-F681ACFAADE3}"/>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9BB99B1D-89E5-CE80-DDC0-CBCC88568CC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28FBCFA6-F0FD-8676-0B24-174170A9B65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72493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6B96C344-4FFA-1DDD-78B9-DF86AE6D7A66}"/>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43FB1B8A-6110-A556-29FD-83ACB5C6218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D95D6990-5D1A-1986-E30F-747FC3E17DB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420767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2F3A7B0B-75FC-EC7D-D1C5-94CCED757608}"/>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42EDAC70-1717-F598-F14B-7DFC9EFDDE9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DB9E3515-E768-1765-D597-01E88D50104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43231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925FBEC1-5D13-8CD2-7346-D82736D95705}"/>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094E4EA6-4492-3C4F-C92B-7FDA36E6E15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F72B47B5-479F-0928-9168-03CD2E35902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43715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831DCB8B-EAD5-E87C-B392-30C4C9CD13AE}"/>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F72D2979-43AB-0F8F-B8D1-8C774155354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28CF29C7-72D7-4C28-935A-CDE922F962D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7127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5ed75ccf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5ed75ccf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E680A7E5-65A0-649C-85D3-E417C9A06D9E}"/>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C546EED2-5B85-12EC-FF7A-9DBE2DC7BEB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97524D86-2DC7-4BA8-276D-C9B80A6F900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1549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571446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3037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C343E992-6B65-3844-D05E-74F328DE7B47}"/>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EC62DB92-8833-DCA6-1CB8-DE2E40A4685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2A571937-CE1B-F310-9168-ED33B81AEFC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1478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2381" y="2381"/>
            <a:ext cx="6642640" cy="5138738"/>
          </a:xfrm>
          <a:custGeom>
            <a:avLst/>
            <a:gdLst/>
            <a:ahLst/>
            <a:cxnLst/>
            <a:rect l="l" t="t" r="r" b="b"/>
            <a:pathLst>
              <a:path w="8856853" h="6851650" extrusionOk="0">
                <a:moveTo>
                  <a:pt x="0" y="6851650"/>
                </a:moveTo>
                <a:lnTo>
                  <a:pt x="0" y="6433884"/>
                </a:lnTo>
                <a:cubicBezTo>
                  <a:pt x="1681036" y="6368796"/>
                  <a:pt x="3257550" y="5672836"/>
                  <a:pt x="4439349" y="4473956"/>
                </a:cubicBezTo>
                <a:cubicBezTo>
                  <a:pt x="5622417" y="3273870"/>
                  <a:pt x="6295644" y="1685100"/>
                  <a:pt x="6335332" y="0"/>
                </a:cubicBezTo>
                <a:lnTo>
                  <a:pt x="8856853" y="0"/>
                </a:lnTo>
                <a:cubicBezTo>
                  <a:pt x="8845614" y="674103"/>
                  <a:pt x="8760016" y="1344911"/>
                  <a:pt x="8601646" y="2000250"/>
                </a:cubicBezTo>
                <a:cubicBezTo>
                  <a:pt x="8447278" y="2636692"/>
                  <a:pt x="8224456" y="3254546"/>
                  <a:pt x="7937056" y="3843020"/>
                </a:cubicBezTo>
                <a:cubicBezTo>
                  <a:pt x="7653845" y="4422306"/>
                  <a:pt x="7310120" y="4969980"/>
                  <a:pt x="6911594" y="5476875"/>
                </a:cubicBezTo>
                <a:cubicBezTo>
                  <a:pt x="6515100" y="5980576"/>
                  <a:pt x="6066975" y="6441377"/>
                  <a:pt x="5574475" y="6851650"/>
                </a:cubicBezTo>
                <a:close/>
              </a:path>
            </a:pathLst>
          </a:custGeom>
          <a:solidFill>
            <a:schemeClr val="accent5"/>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 name="Google Shape;11;p2"/>
          <p:cNvSpPr/>
          <p:nvPr/>
        </p:nvSpPr>
        <p:spPr>
          <a:xfrm>
            <a:off x="2375" y="2375"/>
            <a:ext cx="4762558" cy="4836719"/>
          </a:xfrm>
          <a:custGeom>
            <a:avLst/>
            <a:gdLst/>
            <a:ahLst/>
            <a:cxnLst/>
            <a:rect l="l" t="t" r="r" b="b"/>
            <a:pathLst>
              <a:path w="6328981" h="6427533" extrusionOk="0">
                <a:moveTo>
                  <a:pt x="0" y="3907092"/>
                </a:moveTo>
                <a:cubicBezTo>
                  <a:pt x="1005313" y="3844208"/>
                  <a:pt x="1951406" y="3410027"/>
                  <a:pt x="2654618" y="2688844"/>
                </a:cubicBezTo>
                <a:cubicBezTo>
                  <a:pt x="3360649" y="1967326"/>
                  <a:pt x="3772757" y="1008780"/>
                  <a:pt x="3810635" y="0"/>
                </a:cubicBezTo>
                <a:lnTo>
                  <a:pt x="6328982" y="0"/>
                </a:lnTo>
                <a:cubicBezTo>
                  <a:pt x="6289294" y="1683385"/>
                  <a:pt x="5616575" y="3270631"/>
                  <a:pt x="4434840" y="4469511"/>
                </a:cubicBezTo>
                <a:cubicBezTo>
                  <a:pt x="3254375" y="5667375"/>
                  <a:pt x="1679575" y="6362447"/>
                  <a:pt x="0" y="6427534"/>
                </a:cubicBezTo>
                <a:close/>
              </a:path>
            </a:pathLst>
          </a:custGeom>
          <a:solidFill>
            <a:schemeClr val="accent3"/>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12;p2"/>
          <p:cNvSpPr/>
          <p:nvPr/>
        </p:nvSpPr>
        <p:spPr>
          <a:xfrm>
            <a:off x="2375" y="2375"/>
            <a:ext cx="2872234" cy="2945059"/>
          </a:xfrm>
          <a:custGeom>
            <a:avLst/>
            <a:gdLst/>
            <a:ahLst/>
            <a:cxnLst/>
            <a:rect l="l" t="t" r="r" b="b"/>
            <a:pathLst>
              <a:path w="3804284" h="3900741" extrusionOk="0">
                <a:moveTo>
                  <a:pt x="0" y="0"/>
                </a:moveTo>
                <a:lnTo>
                  <a:pt x="3804285" y="0"/>
                </a:lnTo>
                <a:cubicBezTo>
                  <a:pt x="3766408" y="1007123"/>
                  <a:pt x="3354934" y="1964074"/>
                  <a:pt x="2650046" y="2684399"/>
                </a:cubicBezTo>
                <a:cubicBezTo>
                  <a:pt x="1948066" y="3404400"/>
                  <a:pt x="1003605" y="3837896"/>
                  <a:pt x="0" y="3900741"/>
                </a:cubicBezTo>
                <a:close/>
              </a:path>
            </a:pathLst>
          </a:custGeom>
          <a:solidFill>
            <a:schemeClr val="accent1"/>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 name="Google Shape;13;p2"/>
          <p:cNvSpPr txBox="1">
            <a:spLocks noGrp="1"/>
          </p:cNvSpPr>
          <p:nvPr>
            <p:ph type="ctrTitle"/>
          </p:nvPr>
        </p:nvSpPr>
        <p:spPr>
          <a:xfrm>
            <a:off x="855300" y="1991825"/>
            <a:ext cx="7433400" cy="1159800"/>
          </a:xfrm>
          <a:prstGeom prst="rect">
            <a:avLst/>
          </a:prstGeom>
        </p:spPr>
        <p:txBody>
          <a:bodyPr spcFirstLastPara="1" wrap="square" lIns="0" tIns="0" rIns="0" bIns="0"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
        <p:cNvGrpSpPr/>
        <p:nvPr/>
      </p:nvGrpSpPr>
      <p:grpSpPr>
        <a:xfrm>
          <a:off x="0" y="0"/>
          <a:ext cx="0" cy="0"/>
          <a:chOff x="0" y="0"/>
          <a:chExt cx="0" cy="0"/>
        </a:xfrm>
      </p:grpSpPr>
      <p:sp>
        <p:nvSpPr>
          <p:cNvPr id="52" name="Google Shape;52;p8"/>
          <p:cNvSpPr/>
          <p:nvPr/>
        </p:nvSpPr>
        <p:spPr>
          <a:xfrm>
            <a:off x="2381" y="2381"/>
            <a:ext cx="6642640" cy="5138738"/>
          </a:xfrm>
          <a:custGeom>
            <a:avLst/>
            <a:gdLst/>
            <a:ahLst/>
            <a:cxnLst/>
            <a:rect l="l" t="t" r="r" b="b"/>
            <a:pathLst>
              <a:path w="8856853" h="6851650" extrusionOk="0">
                <a:moveTo>
                  <a:pt x="0" y="6851650"/>
                </a:moveTo>
                <a:lnTo>
                  <a:pt x="0" y="6433884"/>
                </a:lnTo>
                <a:cubicBezTo>
                  <a:pt x="1681036" y="6368796"/>
                  <a:pt x="3257550" y="5672836"/>
                  <a:pt x="4439349" y="4473956"/>
                </a:cubicBezTo>
                <a:cubicBezTo>
                  <a:pt x="5622417" y="3273870"/>
                  <a:pt x="6295644" y="1685100"/>
                  <a:pt x="6335332" y="0"/>
                </a:cubicBezTo>
                <a:lnTo>
                  <a:pt x="8856853" y="0"/>
                </a:lnTo>
                <a:cubicBezTo>
                  <a:pt x="8845614" y="674103"/>
                  <a:pt x="8760016" y="1344911"/>
                  <a:pt x="8601646" y="2000250"/>
                </a:cubicBezTo>
                <a:cubicBezTo>
                  <a:pt x="8447278" y="2636692"/>
                  <a:pt x="8224456" y="3254546"/>
                  <a:pt x="7937056" y="3843020"/>
                </a:cubicBezTo>
                <a:cubicBezTo>
                  <a:pt x="7653845" y="4422306"/>
                  <a:pt x="7310120" y="4969980"/>
                  <a:pt x="6911594" y="5476875"/>
                </a:cubicBezTo>
                <a:cubicBezTo>
                  <a:pt x="6515100" y="5980576"/>
                  <a:pt x="6066975" y="6441377"/>
                  <a:pt x="5574475" y="6851650"/>
                </a:cubicBezTo>
                <a:close/>
              </a:path>
            </a:pathLst>
          </a:custGeom>
          <a:solidFill>
            <a:schemeClr val="accent5"/>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 name="Google Shape;53;p8"/>
          <p:cNvSpPr/>
          <p:nvPr/>
        </p:nvSpPr>
        <p:spPr>
          <a:xfrm>
            <a:off x="2375" y="2375"/>
            <a:ext cx="4762558" cy="4836719"/>
          </a:xfrm>
          <a:custGeom>
            <a:avLst/>
            <a:gdLst/>
            <a:ahLst/>
            <a:cxnLst/>
            <a:rect l="l" t="t" r="r" b="b"/>
            <a:pathLst>
              <a:path w="6328981" h="6427533" extrusionOk="0">
                <a:moveTo>
                  <a:pt x="0" y="3907092"/>
                </a:moveTo>
                <a:cubicBezTo>
                  <a:pt x="1005313" y="3844208"/>
                  <a:pt x="1951406" y="3410027"/>
                  <a:pt x="2654618" y="2688844"/>
                </a:cubicBezTo>
                <a:cubicBezTo>
                  <a:pt x="3360649" y="1967326"/>
                  <a:pt x="3772757" y="1008780"/>
                  <a:pt x="3810635" y="0"/>
                </a:cubicBezTo>
                <a:lnTo>
                  <a:pt x="6328982" y="0"/>
                </a:lnTo>
                <a:cubicBezTo>
                  <a:pt x="6289294" y="1683385"/>
                  <a:pt x="5616575" y="3270631"/>
                  <a:pt x="4434840" y="4469511"/>
                </a:cubicBezTo>
                <a:cubicBezTo>
                  <a:pt x="3254375" y="5667375"/>
                  <a:pt x="1679575" y="6362447"/>
                  <a:pt x="0" y="6427534"/>
                </a:cubicBezTo>
                <a:close/>
              </a:path>
            </a:pathLst>
          </a:custGeom>
          <a:solidFill>
            <a:schemeClr val="accent3"/>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 name="Google Shape;54;p8"/>
          <p:cNvSpPr/>
          <p:nvPr/>
        </p:nvSpPr>
        <p:spPr>
          <a:xfrm>
            <a:off x="2375" y="2375"/>
            <a:ext cx="2872234" cy="2945059"/>
          </a:xfrm>
          <a:custGeom>
            <a:avLst/>
            <a:gdLst/>
            <a:ahLst/>
            <a:cxnLst/>
            <a:rect l="l" t="t" r="r" b="b"/>
            <a:pathLst>
              <a:path w="3804284" h="3900741" extrusionOk="0">
                <a:moveTo>
                  <a:pt x="0" y="0"/>
                </a:moveTo>
                <a:lnTo>
                  <a:pt x="3804285" y="0"/>
                </a:lnTo>
                <a:cubicBezTo>
                  <a:pt x="3766408" y="1007123"/>
                  <a:pt x="3354934" y="1964074"/>
                  <a:pt x="2650046" y="2684399"/>
                </a:cubicBezTo>
                <a:cubicBezTo>
                  <a:pt x="1948066" y="3404400"/>
                  <a:pt x="1003605" y="3837896"/>
                  <a:pt x="0" y="3900741"/>
                </a:cubicBezTo>
                <a:close/>
              </a:path>
            </a:pathLst>
          </a:custGeom>
          <a:solidFill>
            <a:schemeClr val="accent1"/>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 name="Google Shape;55;p8"/>
          <p:cNvSpPr txBox="1">
            <a:spLocks noGrp="1"/>
          </p:cNvSpPr>
          <p:nvPr>
            <p:ph type="title"/>
          </p:nvPr>
        </p:nvSpPr>
        <p:spPr>
          <a:xfrm>
            <a:off x="855300" y="836000"/>
            <a:ext cx="7433400" cy="3963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56" name="Google Shape;56;p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3"/>
        <p:cNvGrpSpPr/>
        <p:nvPr/>
      </p:nvGrpSpPr>
      <p:grpSpPr>
        <a:xfrm>
          <a:off x="0" y="0"/>
          <a:ext cx="0" cy="0"/>
          <a:chOff x="0" y="0"/>
          <a:chExt cx="0" cy="0"/>
        </a:xfrm>
      </p:grpSpPr>
      <p:sp>
        <p:nvSpPr>
          <p:cNvPr id="64" name="Google Shape;64;p10"/>
          <p:cNvSpPr/>
          <p:nvPr/>
        </p:nvSpPr>
        <p:spPr>
          <a:xfrm>
            <a:off x="2381" y="2381"/>
            <a:ext cx="6642640" cy="5138738"/>
          </a:xfrm>
          <a:custGeom>
            <a:avLst/>
            <a:gdLst/>
            <a:ahLst/>
            <a:cxnLst/>
            <a:rect l="l" t="t" r="r" b="b"/>
            <a:pathLst>
              <a:path w="8856853" h="6851650" extrusionOk="0">
                <a:moveTo>
                  <a:pt x="0" y="6851650"/>
                </a:moveTo>
                <a:lnTo>
                  <a:pt x="0" y="6433884"/>
                </a:lnTo>
                <a:cubicBezTo>
                  <a:pt x="1681036" y="6368796"/>
                  <a:pt x="3257550" y="5672836"/>
                  <a:pt x="4439349" y="4473956"/>
                </a:cubicBezTo>
                <a:cubicBezTo>
                  <a:pt x="5622417" y="3273870"/>
                  <a:pt x="6295644" y="1685100"/>
                  <a:pt x="6335332" y="0"/>
                </a:cubicBezTo>
                <a:lnTo>
                  <a:pt x="8856853" y="0"/>
                </a:lnTo>
                <a:cubicBezTo>
                  <a:pt x="8845614" y="674103"/>
                  <a:pt x="8760016" y="1344911"/>
                  <a:pt x="8601646" y="2000250"/>
                </a:cubicBezTo>
                <a:cubicBezTo>
                  <a:pt x="8447278" y="2636692"/>
                  <a:pt x="8224456" y="3254546"/>
                  <a:pt x="7937056" y="3843020"/>
                </a:cubicBezTo>
                <a:cubicBezTo>
                  <a:pt x="7653845" y="4422306"/>
                  <a:pt x="7310120" y="4969980"/>
                  <a:pt x="6911594" y="5476875"/>
                </a:cubicBezTo>
                <a:cubicBezTo>
                  <a:pt x="6515100" y="5980576"/>
                  <a:pt x="6066975" y="6441377"/>
                  <a:pt x="5574475" y="6851650"/>
                </a:cubicBezTo>
                <a:close/>
              </a:path>
            </a:pathLst>
          </a:custGeom>
          <a:solidFill>
            <a:schemeClr val="accent5"/>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 name="Google Shape;65;p10"/>
          <p:cNvSpPr/>
          <p:nvPr/>
        </p:nvSpPr>
        <p:spPr>
          <a:xfrm>
            <a:off x="2375" y="2375"/>
            <a:ext cx="4762558" cy="4836719"/>
          </a:xfrm>
          <a:custGeom>
            <a:avLst/>
            <a:gdLst/>
            <a:ahLst/>
            <a:cxnLst/>
            <a:rect l="l" t="t" r="r" b="b"/>
            <a:pathLst>
              <a:path w="6328981" h="6427533" extrusionOk="0">
                <a:moveTo>
                  <a:pt x="0" y="3907092"/>
                </a:moveTo>
                <a:cubicBezTo>
                  <a:pt x="1005313" y="3844208"/>
                  <a:pt x="1951406" y="3410027"/>
                  <a:pt x="2654618" y="2688844"/>
                </a:cubicBezTo>
                <a:cubicBezTo>
                  <a:pt x="3360649" y="1967326"/>
                  <a:pt x="3772757" y="1008780"/>
                  <a:pt x="3810635" y="0"/>
                </a:cubicBezTo>
                <a:lnTo>
                  <a:pt x="6328982" y="0"/>
                </a:lnTo>
                <a:cubicBezTo>
                  <a:pt x="6289294" y="1683385"/>
                  <a:pt x="5616575" y="3270631"/>
                  <a:pt x="4434840" y="4469511"/>
                </a:cubicBezTo>
                <a:cubicBezTo>
                  <a:pt x="3254375" y="5667375"/>
                  <a:pt x="1679575" y="6362447"/>
                  <a:pt x="0" y="6427534"/>
                </a:cubicBezTo>
                <a:close/>
              </a:path>
            </a:pathLst>
          </a:custGeom>
          <a:solidFill>
            <a:schemeClr val="accent3"/>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 name="Google Shape;66;p10"/>
          <p:cNvSpPr/>
          <p:nvPr/>
        </p:nvSpPr>
        <p:spPr>
          <a:xfrm>
            <a:off x="2375" y="2375"/>
            <a:ext cx="2872234" cy="2945059"/>
          </a:xfrm>
          <a:custGeom>
            <a:avLst/>
            <a:gdLst/>
            <a:ahLst/>
            <a:cxnLst/>
            <a:rect l="l" t="t" r="r" b="b"/>
            <a:pathLst>
              <a:path w="3804284" h="3900741" extrusionOk="0">
                <a:moveTo>
                  <a:pt x="0" y="0"/>
                </a:moveTo>
                <a:lnTo>
                  <a:pt x="3804285" y="0"/>
                </a:lnTo>
                <a:cubicBezTo>
                  <a:pt x="3766408" y="1007123"/>
                  <a:pt x="3354934" y="1964074"/>
                  <a:pt x="2650046" y="2684399"/>
                </a:cubicBezTo>
                <a:cubicBezTo>
                  <a:pt x="1948066" y="3404400"/>
                  <a:pt x="1003605" y="3837896"/>
                  <a:pt x="0" y="3900741"/>
                </a:cubicBezTo>
                <a:close/>
              </a:path>
            </a:pathLst>
          </a:custGeom>
          <a:solidFill>
            <a:schemeClr val="accent1"/>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 name="Google Shape;67;p1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mage Background">
  <p:cSld name="BLANK_1">
    <p:spTree>
      <p:nvGrpSpPr>
        <p:cNvPr id="1" name="Shape 68"/>
        <p:cNvGrpSpPr/>
        <p:nvPr/>
      </p:nvGrpSpPr>
      <p:grpSpPr>
        <a:xfrm>
          <a:off x="0" y="0"/>
          <a:ext cx="0" cy="0"/>
          <a:chOff x="0" y="0"/>
          <a:chExt cx="0" cy="0"/>
        </a:xfrm>
      </p:grpSpPr>
      <p:pic>
        <p:nvPicPr>
          <p:cNvPr id="69" name="Google Shape;69;p11"/>
          <p:cNvPicPr preferRelativeResize="0"/>
          <p:nvPr/>
        </p:nvPicPr>
        <p:blipFill rotWithShape="1">
          <a:blip r:embed="rId2">
            <a:alphaModFix/>
          </a:blip>
          <a:srcRect b="42419"/>
          <a:stretch/>
        </p:blipFill>
        <p:spPr>
          <a:xfrm>
            <a:off x="-76200" y="0"/>
            <a:ext cx="8775850" cy="5143499"/>
          </a:xfrm>
          <a:prstGeom prst="rect">
            <a:avLst/>
          </a:prstGeom>
          <a:noFill/>
          <a:ln>
            <a:noFill/>
          </a:ln>
        </p:spPr>
      </p:pic>
      <p:sp>
        <p:nvSpPr>
          <p:cNvPr id="70" name="Google Shape;70;p11"/>
          <p:cNvSpPr/>
          <p:nvPr/>
        </p:nvSpPr>
        <p:spPr>
          <a:xfrm>
            <a:off x="2381" y="2381"/>
            <a:ext cx="6642640" cy="5138738"/>
          </a:xfrm>
          <a:custGeom>
            <a:avLst/>
            <a:gdLst/>
            <a:ahLst/>
            <a:cxnLst/>
            <a:rect l="l" t="t" r="r" b="b"/>
            <a:pathLst>
              <a:path w="8856853" h="6851650" extrusionOk="0">
                <a:moveTo>
                  <a:pt x="0" y="6851650"/>
                </a:moveTo>
                <a:lnTo>
                  <a:pt x="0" y="6433884"/>
                </a:lnTo>
                <a:cubicBezTo>
                  <a:pt x="1681036" y="6368796"/>
                  <a:pt x="3257550" y="5672836"/>
                  <a:pt x="4439349" y="4473956"/>
                </a:cubicBezTo>
                <a:cubicBezTo>
                  <a:pt x="5622417" y="3273870"/>
                  <a:pt x="6295644" y="1685100"/>
                  <a:pt x="6335332" y="0"/>
                </a:cubicBezTo>
                <a:lnTo>
                  <a:pt x="8856853" y="0"/>
                </a:lnTo>
                <a:cubicBezTo>
                  <a:pt x="8845614" y="674103"/>
                  <a:pt x="8760016" y="1344911"/>
                  <a:pt x="8601646" y="2000250"/>
                </a:cubicBezTo>
                <a:cubicBezTo>
                  <a:pt x="8447278" y="2636692"/>
                  <a:pt x="8224456" y="3254546"/>
                  <a:pt x="7937056" y="3843020"/>
                </a:cubicBezTo>
                <a:cubicBezTo>
                  <a:pt x="7653845" y="4422306"/>
                  <a:pt x="7310120" y="4969980"/>
                  <a:pt x="6911594" y="5476875"/>
                </a:cubicBezTo>
                <a:cubicBezTo>
                  <a:pt x="6515100" y="5980576"/>
                  <a:pt x="6066975" y="6441377"/>
                  <a:pt x="5574475" y="6851650"/>
                </a:cubicBezTo>
                <a:close/>
              </a:path>
            </a:pathLst>
          </a:custGeom>
          <a:solidFill>
            <a:srgbClr val="FFFFFF">
              <a:alpha val="390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71" name="Google Shape;71;p11"/>
          <p:cNvPicPr preferRelativeResize="0"/>
          <p:nvPr/>
        </p:nvPicPr>
        <p:blipFill rotWithShape="1">
          <a:blip r:embed="rId2">
            <a:alphaModFix amt="75000"/>
          </a:blip>
          <a:srcRect b="18599"/>
          <a:stretch/>
        </p:blipFill>
        <p:spPr>
          <a:xfrm>
            <a:off x="2375" y="0"/>
            <a:ext cx="6207925" cy="5143499"/>
          </a:xfrm>
          <a:prstGeom prst="rect">
            <a:avLst/>
          </a:prstGeom>
          <a:noFill/>
          <a:ln>
            <a:noFill/>
          </a:ln>
        </p:spPr>
      </p:pic>
      <p:sp>
        <p:nvSpPr>
          <p:cNvPr id="72" name="Google Shape;72;p11"/>
          <p:cNvSpPr/>
          <p:nvPr/>
        </p:nvSpPr>
        <p:spPr>
          <a:xfrm>
            <a:off x="2375" y="2375"/>
            <a:ext cx="4762558" cy="4836719"/>
          </a:xfrm>
          <a:custGeom>
            <a:avLst/>
            <a:gdLst/>
            <a:ahLst/>
            <a:cxnLst/>
            <a:rect l="l" t="t" r="r" b="b"/>
            <a:pathLst>
              <a:path w="6328981" h="6427533" extrusionOk="0">
                <a:moveTo>
                  <a:pt x="0" y="3907092"/>
                </a:moveTo>
                <a:cubicBezTo>
                  <a:pt x="1005313" y="3844208"/>
                  <a:pt x="1951406" y="3410027"/>
                  <a:pt x="2654618" y="2688844"/>
                </a:cubicBezTo>
                <a:cubicBezTo>
                  <a:pt x="3360649" y="1967326"/>
                  <a:pt x="3772757" y="1008780"/>
                  <a:pt x="3810635" y="0"/>
                </a:cubicBezTo>
                <a:lnTo>
                  <a:pt x="6328982" y="0"/>
                </a:lnTo>
                <a:cubicBezTo>
                  <a:pt x="6289294" y="1683385"/>
                  <a:pt x="5616575" y="3270631"/>
                  <a:pt x="4434840" y="4469511"/>
                </a:cubicBezTo>
                <a:cubicBezTo>
                  <a:pt x="3254375" y="5667375"/>
                  <a:pt x="1679575" y="6362447"/>
                  <a:pt x="0" y="6427534"/>
                </a:cubicBezTo>
                <a:close/>
              </a:path>
            </a:pathLst>
          </a:custGeom>
          <a:solidFill>
            <a:srgbClr val="FFFFFF">
              <a:alpha val="1229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 name="Google Shape;73;p11"/>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
        <p:nvSpPr>
          <p:cNvPr id="74" name="Google Shape;74;p11"/>
          <p:cNvSpPr/>
          <p:nvPr/>
        </p:nvSpPr>
        <p:spPr>
          <a:xfrm>
            <a:off x="2375" y="2375"/>
            <a:ext cx="2872234" cy="2945059"/>
          </a:xfrm>
          <a:custGeom>
            <a:avLst/>
            <a:gdLst/>
            <a:ahLst/>
            <a:cxnLst/>
            <a:rect l="l" t="t" r="r" b="b"/>
            <a:pathLst>
              <a:path w="3804284" h="3900741" extrusionOk="0">
                <a:moveTo>
                  <a:pt x="0" y="0"/>
                </a:moveTo>
                <a:lnTo>
                  <a:pt x="3804285" y="0"/>
                </a:lnTo>
                <a:cubicBezTo>
                  <a:pt x="3766408" y="1007123"/>
                  <a:pt x="3354934" y="1964074"/>
                  <a:pt x="2650046" y="2684399"/>
                </a:cubicBezTo>
                <a:cubicBezTo>
                  <a:pt x="1948066" y="3404400"/>
                  <a:pt x="1003605" y="3837896"/>
                  <a:pt x="0" y="3900741"/>
                </a:cubicBezTo>
                <a:close/>
              </a:path>
            </a:pathLst>
          </a:custGeom>
          <a:solidFill>
            <a:srgbClr val="FFFFFF">
              <a:alpha val="2179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75" name="Google Shape;75;p11"/>
          <p:cNvPicPr preferRelativeResize="0"/>
          <p:nvPr/>
        </p:nvPicPr>
        <p:blipFill>
          <a:blip r:embed="rId2">
            <a:alphaModFix amt="50000"/>
          </a:blip>
          <a:stretch>
            <a:fillRect/>
          </a:stretch>
        </p:blipFill>
        <p:spPr>
          <a:xfrm>
            <a:off x="2375" y="0"/>
            <a:ext cx="3735399" cy="380217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accent6"/>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74334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1pPr>
            <a:lvl2pPr lvl="1"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2pPr>
            <a:lvl3pPr lvl="2"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3pPr>
            <a:lvl4pPr lvl="3"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4pPr>
            <a:lvl5pPr lvl="4"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5pPr>
            <a:lvl6pPr lvl="5"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6pPr>
            <a:lvl7pPr lvl="6"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7pPr>
            <a:lvl8pPr lvl="7"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8pPr>
            <a:lvl9pPr lvl="8"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9pPr>
          </a:lstStyle>
          <a:p>
            <a:endParaRPr/>
          </a:p>
        </p:txBody>
      </p:sp>
      <p:sp>
        <p:nvSpPr>
          <p:cNvPr id="7" name="Google Shape;7;p1"/>
          <p:cNvSpPr txBox="1">
            <a:spLocks noGrp="1"/>
          </p:cNvSpPr>
          <p:nvPr>
            <p:ph type="body" idx="1"/>
          </p:nvPr>
        </p:nvSpPr>
        <p:spPr>
          <a:xfrm>
            <a:off x="855300" y="1353947"/>
            <a:ext cx="7433400" cy="3033900"/>
          </a:xfrm>
          <a:prstGeom prst="rect">
            <a:avLst/>
          </a:prstGeom>
          <a:noFill/>
          <a:ln>
            <a:noFill/>
          </a:ln>
        </p:spPr>
        <p:txBody>
          <a:bodyPr spcFirstLastPara="1" wrap="square" lIns="0" tIns="0" rIns="0" bIns="0" anchor="t" anchorCtr="0">
            <a:noAutofit/>
          </a:bodyPr>
          <a:lstStyle>
            <a:lvl1pPr marL="457200" lvl="0" indent="-381000" rtl="0">
              <a:spcBef>
                <a:spcPts val="0"/>
              </a:spcBef>
              <a:spcAft>
                <a:spcPts val="0"/>
              </a:spcAft>
              <a:buClr>
                <a:schemeClr val="dk2"/>
              </a:buClr>
              <a:buSzPts val="2400"/>
              <a:buFont typeface="Red Hat Text"/>
              <a:buChar char="⊚"/>
              <a:defRPr sz="2400">
                <a:solidFill>
                  <a:schemeClr val="dk1"/>
                </a:solidFill>
                <a:latin typeface="Red Hat Text"/>
                <a:ea typeface="Red Hat Text"/>
                <a:cs typeface="Red Hat Text"/>
                <a:sym typeface="Red Hat Text"/>
              </a:defRPr>
            </a:lvl1pPr>
            <a:lvl2pPr marL="914400" lvl="1"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2pPr>
            <a:lvl3pPr marL="1371600" lvl="2"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3pPr>
            <a:lvl4pPr marL="1828800" lvl="3"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4pPr>
            <a:lvl5pPr marL="2286000" lvl="4"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5pPr>
            <a:lvl6pPr marL="2743200" lvl="5"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6pPr>
            <a:lvl7pPr marL="3200400" lvl="6"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7pPr>
            <a:lvl8pPr marL="3657600" lvl="7"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8pPr>
            <a:lvl9pPr marL="4114800" lvl="8" indent="-381000" rtl="0">
              <a:spcBef>
                <a:spcPts val="600"/>
              </a:spcBef>
              <a:spcAft>
                <a:spcPts val="600"/>
              </a:spcAft>
              <a:buClr>
                <a:schemeClr val="dk1"/>
              </a:buClr>
              <a:buSzPts val="2400"/>
              <a:buFont typeface="Red Hat Text"/>
              <a:buChar char="■"/>
              <a:defRPr sz="2400">
                <a:solidFill>
                  <a:schemeClr val="dk1"/>
                </a:solidFill>
                <a:latin typeface="Red Hat Text"/>
                <a:ea typeface="Red Hat Text"/>
                <a:cs typeface="Red Hat Text"/>
                <a:sym typeface="Red Hat Text"/>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0" tIns="0" rIns="0" bIns="0" anchor="ctr" anchorCtr="0">
            <a:noAutofit/>
          </a:bodyPr>
          <a:lstStyle>
            <a:lvl1pPr lvl="0" algn="r" rtl="0">
              <a:buNone/>
              <a:defRPr sz="1300">
                <a:solidFill>
                  <a:schemeClr val="dk1"/>
                </a:solidFill>
                <a:latin typeface="Red Hat Text"/>
                <a:ea typeface="Red Hat Text"/>
                <a:cs typeface="Red Hat Text"/>
                <a:sym typeface="Red Hat Text"/>
              </a:defRPr>
            </a:lvl1pPr>
            <a:lvl2pPr lvl="1" algn="r" rtl="0">
              <a:buNone/>
              <a:defRPr sz="1300">
                <a:solidFill>
                  <a:schemeClr val="dk1"/>
                </a:solidFill>
                <a:latin typeface="Red Hat Text"/>
                <a:ea typeface="Red Hat Text"/>
                <a:cs typeface="Red Hat Text"/>
                <a:sym typeface="Red Hat Text"/>
              </a:defRPr>
            </a:lvl2pPr>
            <a:lvl3pPr lvl="2" algn="r" rtl="0">
              <a:buNone/>
              <a:defRPr sz="1300">
                <a:solidFill>
                  <a:schemeClr val="dk1"/>
                </a:solidFill>
                <a:latin typeface="Red Hat Text"/>
                <a:ea typeface="Red Hat Text"/>
                <a:cs typeface="Red Hat Text"/>
                <a:sym typeface="Red Hat Text"/>
              </a:defRPr>
            </a:lvl3pPr>
            <a:lvl4pPr lvl="3" algn="r" rtl="0">
              <a:buNone/>
              <a:defRPr sz="1300">
                <a:solidFill>
                  <a:schemeClr val="dk1"/>
                </a:solidFill>
                <a:latin typeface="Red Hat Text"/>
                <a:ea typeface="Red Hat Text"/>
                <a:cs typeface="Red Hat Text"/>
                <a:sym typeface="Red Hat Text"/>
              </a:defRPr>
            </a:lvl4pPr>
            <a:lvl5pPr lvl="4" algn="r" rtl="0">
              <a:buNone/>
              <a:defRPr sz="1300">
                <a:solidFill>
                  <a:schemeClr val="dk1"/>
                </a:solidFill>
                <a:latin typeface="Red Hat Text"/>
                <a:ea typeface="Red Hat Text"/>
                <a:cs typeface="Red Hat Text"/>
                <a:sym typeface="Red Hat Text"/>
              </a:defRPr>
            </a:lvl5pPr>
            <a:lvl6pPr lvl="5" algn="r" rtl="0">
              <a:buNone/>
              <a:defRPr sz="1300">
                <a:solidFill>
                  <a:schemeClr val="dk1"/>
                </a:solidFill>
                <a:latin typeface="Red Hat Text"/>
                <a:ea typeface="Red Hat Text"/>
                <a:cs typeface="Red Hat Text"/>
                <a:sym typeface="Red Hat Text"/>
              </a:defRPr>
            </a:lvl6pPr>
            <a:lvl7pPr lvl="6" algn="r" rtl="0">
              <a:buNone/>
              <a:defRPr sz="1300">
                <a:solidFill>
                  <a:schemeClr val="dk1"/>
                </a:solidFill>
                <a:latin typeface="Red Hat Text"/>
                <a:ea typeface="Red Hat Text"/>
                <a:cs typeface="Red Hat Text"/>
                <a:sym typeface="Red Hat Text"/>
              </a:defRPr>
            </a:lvl7pPr>
            <a:lvl8pPr lvl="7" algn="r" rtl="0">
              <a:buNone/>
              <a:defRPr sz="1300">
                <a:solidFill>
                  <a:schemeClr val="dk1"/>
                </a:solidFill>
                <a:latin typeface="Red Hat Text"/>
                <a:ea typeface="Red Hat Text"/>
                <a:cs typeface="Red Hat Text"/>
                <a:sym typeface="Red Hat Text"/>
              </a:defRPr>
            </a:lvl8pPr>
            <a:lvl9pPr lvl="8" algn="r" rtl="0">
              <a:buNone/>
              <a:defRPr sz="1300">
                <a:solidFill>
                  <a:schemeClr val="dk1"/>
                </a:solidFill>
                <a:latin typeface="Red Hat Text"/>
                <a:ea typeface="Red Hat Text"/>
                <a:cs typeface="Red Hat Text"/>
                <a:sym typeface="Red Hat Text"/>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54" r:id="rId2"/>
    <p:sldLayoutId id="2147483656" r:id="rId3"/>
    <p:sldLayoutId id="2147483657" r:id="rId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4.wmf"/></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6.wmf"/></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2"/>
          <p:cNvSpPr txBox="1">
            <a:spLocks noGrp="1"/>
          </p:cNvSpPr>
          <p:nvPr>
            <p:ph type="ctrTitle"/>
          </p:nvPr>
        </p:nvSpPr>
        <p:spPr>
          <a:xfrm>
            <a:off x="855300" y="915566"/>
            <a:ext cx="7433400" cy="1159800"/>
          </a:xfrm>
          <a:prstGeom prst="rect">
            <a:avLst/>
          </a:prstGeom>
        </p:spPr>
        <p:txBody>
          <a:bodyPr spcFirstLastPara="1" wrap="square" lIns="0" tIns="0" rIns="0" bIns="0" anchor="ctr" anchorCtr="0">
            <a:noAutofit/>
          </a:bodyPr>
          <a:lstStyle/>
          <a:p>
            <a:pPr algn="ctr"/>
            <a:br>
              <a:rPr lang="es-MX" sz="36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r>
              <a:rPr lang="es-MX" sz="3400" b="1" dirty="0">
                <a:latin typeface="Calibri" panose="020F0502020204030204" pitchFamily="34" charset="0"/>
                <a:ea typeface="Calibri" panose="020F0502020204030204" pitchFamily="34" charset="0"/>
                <a:cs typeface="Times New Roman" panose="02020603050405020304" pitchFamily="18" charset="0"/>
              </a:rPr>
              <a:t>Gestión </a:t>
            </a:r>
            <a:r>
              <a:rPr lang="es-MX" sz="3400" b="1" dirty="0">
                <a:effectLst/>
                <a:latin typeface="Calibri" panose="020F0502020204030204" pitchFamily="34" charset="0"/>
                <a:ea typeface="Calibri" panose="020F0502020204030204" pitchFamily="34" charset="0"/>
                <a:cs typeface="Times New Roman" panose="02020603050405020304" pitchFamily="18" charset="0"/>
              </a:rPr>
              <a:t> de Recursos Humanos </a:t>
            </a:r>
            <a:br>
              <a:rPr lang="es-MX" sz="2800" dirty="0">
                <a:effectLst/>
                <a:latin typeface="Calibri" panose="020F0502020204030204" pitchFamily="34" charset="0"/>
                <a:ea typeface="Calibri" panose="020F0502020204030204" pitchFamily="34" charset="0"/>
                <a:cs typeface="Times New Roman" panose="02020603050405020304" pitchFamily="18" charset="0"/>
              </a:rPr>
            </a:br>
            <a:br>
              <a:rPr lang="es-MX" sz="28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r>
              <a:rPr lang="es-MX" sz="3600" b="1" dirty="0">
                <a:latin typeface="Calibri" panose="020F0502020204030204" pitchFamily="34" charset="0"/>
                <a:ea typeface="Calibri" panose="020F0502020204030204" pitchFamily="34" charset="0"/>
                <a:cs typeface="Times New Roman" panose="02020603050405020304" pitchFamily="18" charset="0"/>
              </a:rPr>
              <a:t>					</a:t>
            </a:r>
            <a:r>
              <a:rPr lang="es-MX" sz="1600" b="1" dirty="0">
                <a:effectLst/>
                <a:latin typeface="Calibri" panose="020F0502020204030204" pitchFamily="34" charset="0"/>
                <a:ea typeface="Calibri" panose="020F0502020204030204" pitchFamily="34" charset="0"/>
                <a:cs typeface="Times New Roman" panose="02020603050405020304" pitchFamily="18" charset="0"/>
              </a:rPr>
              <a:t>Formación septiembre 2026 </a:t>
            </a:r>
            <a:br>
              <a:rPr lang="es-MX" sz="3600" dirty="0">
                <a:effectLst/>
                <a:latin typeface="Calibri" panose="020F0502020204030204" pitchFamily="34" charset="0"/>
                <a:ea typeface="Calibri" panose="020F0502020204030204" pitchFamily="34" charset="0"/>
                <a:cs typeface="Times New Roman" panose="02020603050405020304" pitchFamily="18" charset="0"/>
              </a:rPr>
            </a:br>
            <a:endParaRPr sz="36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203598"/>
            <a:ext cx="4762500" cy="32956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385C2F14-BE3F-37C4-9788-2F5923F7BC52}"/>
            </a:ext>
          </a:extLst>
        </p:cNvPr>
        <p:cNvGrpSpPr/>
        <p:nvPr/>
      </p:nvGrpSpPr>
      <p:grpSpPr>
        <a:xfrm>
          <a:off x="0" y="0"/>
          <a:ext cx="0" cy="0"/>
          <a:chOff x="0" y="0"/>
          <a:chExt cx="0" cy="0"/>
        </a:xfrm>
      </p:grpSpPr>
      <p:sp>
        <p:nvSpPr>
          <p:cNvPr id="1354" name="Google Shape;1354;p50">
            <a:extLst>
              <a:ext uri="{FF2B5EF4-FFF2-40B4-BE49-F238E27FC236}">
                <a16:creationId xmlns:a16="http://schemas.microsoft.com/office/drawing/2014/main" id="{C5F8D3B8-A64C-C680-F674-58EA21C7D523}"/>
              </a:ext>
            </a:extLst>
          </p:cNvPr>
          <p:cNvSpPr txBox="1"/>
          <p:nvPr/>
        </p:nvSpPr>
        <p:spPr>
          <a:xfrm>
            <a:off x="1106100" y="2209500"/>
            <a:ext cx="6931800" cy="267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endParaRPr sz="4800" b="1" dirty="0">
              <a:solidFill>
                <a:srgbClr val="0070C0"/>
              </a:solidFill>
              <a:latin typeface="Montserrat"/>
              <a:ea typeface="Montserrat"/>
              <a:cs typeface="Montserrat"/>
              <a:sym typeface="Montserrat"/>
            </a:endParaRPr>
          </a:p>
        </p:txBody>
      </p:sp>
      <p:sp>
        <p:nvSpPr>
          <p:cNvPr id="3" name="CuadroTexto 2">
            <a:extLst>
              <a:ext uri="{FF2B5EF4-FFF2-40B4-BE49-F238E27FC236}">
                <a16:creationId xmlns:a16="http://schemas.microsoft.com/office/drawing/2014/main" id="{36D01433-1322-0547-DC10-15507C720086}"/>
              </a:ext>
            </a:extLst>
          </p:cNvPr>
          <p:cNvSpPr txBox="1"/>
          <p:nvPr/>
        </p:nvSpPr>
        <p:spPr>
          <a:xfrm>
            <a:off x="467544" y="555526"/>
            <a:ext cx="8352928" cy="4001095"/>
          </a:xfrm>
          <a:prstGeom prst="rect">
            <a:avLst/>
          </a:prstGeom>
          <a:noFill/>
        </p:spPr>
        <p:txBody>
          <a:bodyPr wrap="square">
            <a:spAutoFit/>
          </a:bodyPr>
          <a:lstStyle/>
          <a:p>
            <a:pPr marL="88900" indent="12700" algn="just">
              <a:buFontTx/>
              <a:buNone/>
            </a:pPr>
            <a:r>
              <a:rPr lang="es-MX" sz="2400" b="1" dirty="0">
                <a:latin typeface="Comic Sans MS" pitchFamily="66" charset="0"/>
              </a:rPr>
              <a:t>Objetivos de RH		Objetivos Sociales.</a:t>
            </a:r>
            <a:r>
              <a:rPr lang="es-ES" sz="2400" dirty="0">
                <a:latin typeface="Comic Sans MS" pitchFamily="66" charset="0"/>
              </a:rPr>
              <a:t> </a:t>
            </a:r>
          </a:p>
          <a:p>
            <a:pPr marL="88900" indent="12700" algn="just">
              <a:buFontTx/>
              <a:buNone/>
            </a:pPr>
            <a:r>
              <a:rPr lang="es-MX" sz="2400" b="1" dirty="0">
                <a:latin typeface="Comic Sans MS" pitchFamily="66" charset="0"/>
              </a:rPr>
              <a:t>				Objetivos de Organización.</a:t>
            </a:r>
          </a:p>
          <a:p>
            <a:pPr marL="88900" indent="12700" algn="just">
              <a:buFontTx/>
              <a:buNone/>
            </a:pPr>
            <a:r>
              <a:rPr lang="es-MX" sz="2400" b="1" dirty="0">
                <a:latin typeface="Comic Sans MS" pitchFamily="66" charset="0"/>
              </a:rPr>
              <a:t>				Objetivo Funcional.</a:t>
            </a:r>
            <a:r>
              <a:rPr lang="es-ES" sz="2400" dirty="0">
                <a:latin typeface="Comic Sans MS" pitchFamily="66" charset="0"/>
              </a:rPr>
              <a:t> </a:t>
            </a:r>
          </a:p>
          <a:p>
            <a:pPr marL="88900" indent="12700" algn="just">
              <a:buFontTx/>
              <a:buNone/>
            </a:pPr>
            <a:r>
              <a:rPr lang="es-MX" sz="2400" b="1" dirty="0">
                <a:latin typeface="Comic Sans MS" pitchFamily="66" charset="0"/>
              </a:rPr>
              <a:t>				Objetivo Personal.</a:t>
            </a:r>
            <a:r>
              <a:rPr lang="es-MX" sz="2400" dirty="0">
                <a:latin typeface="Comic Sans MS" pitchFamily="66" charset="0"/>
              </a:rPr>
              <a:t> </a:t>
            </a:r>
          </a:p>
          <a:p>
            <a:pPr marL="88900" indent="12700" algn="just">
              <a:buFontTx/>
              <a:buNone/>
            </a:pPr>
            <a:endParaRPr lang="es-MX" sz="2400" dirty="0">
              <a:latin typeface="Comic Sans MS" pitchFamily="66" charset="0"/>
            </a:endParaRPr>
          </a:p>
          <a:p>
            <a:pPr marL="88900" indent="12700" algn="just">
              <a:buFontTx/>
              <a:buNone/>
            </a:pPr>
            <a:endParaRPr lang="es-MX" sz="2400" dirty="0">
              <a:latin typeface="Comic Sans MS" pitchFamily="66" charset="0"/>
            </a:endParaRPr>
          </a:p>
          <a:p>
            <a:pPr marL="88900" indent="12700" algn="just">
              <a:buFontTx/>
              <a:buNone/>
            </a:pPr>
            <a:endParaRPr lang="es-MX" sz="2400" dirty="0">
              <a:latin typeface="Comic Sans MS" pitchFamily="66" charset="0"/>
            </a:endParaRPr>
          </a:p>
          <a:p>
            <a:pPr marL="88900" indent="12700" algn="just"/>
            <a:r>
              <a:rPr lang="es-MX" sz="2400" dirty="0">
                <a:latin typeface="Comic Sans MS" pitchFamily="66" charset="0"/>
              </a:rPr>
              <a:t>Los objetivos pueden definirse como parámetros para medir las acciones llevadas a cabo por la Jefa de gestión  de Recursos Humanos.</a:t>
            </a:r>
          </a:p>
          <a:p>
            <a:pPr marL="88900" indent="12700" algn="just">
              <a:buFontTx/>
              <a:buNone/>
            </a:pPr>
            <a:endParaRPr lang="es-ES" sz="1400" dirty="0">
              <a:latin typeface="Comic Sans MS" pitchFamily="66" charset="0"/>
            </a:endParaRPr>
          </a:p>
        </p:txBody>
      </p:sp>
    </p:spTree>
    <p:extLst>
      <p:ext uri="{BB962C8B-B14F-4D97-AF65-F5344CB8AC3E}">
        <p14:creationId xmlns:p14="http://schemas.microsoft.com/office/powerpoint/2010/main" val="3889609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8746521A-9EB8-32E5-B87E-24537384ECEA}"/>
            </a:ext>
          </a:extLst>
        </p:cNvPr>
        <p:cNvGrpSpPr/>
        <p:nvPr/>
      </p:nvGrpSpPr>
      <p:grpSpPr>
        <a:xfrm>
          <a:off x="0" y="0"/>
          <a:ext cx="0" cy="0"/>
          <a:chOff x="0" y="0"/>
          <a:chExt cx="0" cy="0"/>
        </a:xfrm>
      </p:grpSpPr>
      <p:sp>
        <p:nvSpPr>
          <p:cNvPr id="1354" name="Google Shape;1354;p50">
            <a:extLst>
              <a:ext uri="{FF2B5EF4-FFF2-40B4-BE49-F238E27FC236}">
                <a16:creationId xmlns:a16="http://schemas.microsoft.com/office/drawing/2014/main" id="{A255F688-8086-509C-154B-5A60BD5A954B}"/>
              </a:ext>
            </a:extLst>
          </p:cNvPr>
          <p:cNvSpPr txBox="1"/>
          <p:nvPr/>
        </p:nvSpPr>
        <p:spPr>
          <a:xfrm>
            <a:off x="1106100" y="2209500"/>
            <a:ext cx="6931800" cy="267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endParaRPr sz="4800" b="1" dirty="0">
              <a:solidFill>
                <a:srgbClr val="0070C0"/>
              </a:solidFill>
              <a:latin typeface="Montserrat"/>
              <a:ea typeface="Montserrat"/>
              <a:cs typeface="Montserrat"/>
              <a:sym typeface="Montserrat"/>
            </a:endParaRPr>
          </a:p>
        </p:txBody>
      </p:sp>
      <p:graphicFrame>
        <p:nvGraphicFramePr>
          <p:cNvPr id="8197" name="Object 5"/>
          <p:cNvGraphicFramePr>
            <a:graphicFrameLocks noChangeAspect="1"/>
          </p:cNvGraphicFramePr>
          <p:nvPr>
            <p:extLst>
              <p:ext uri="{D42A27DB-BD31-4B8C-83A1-F6EECF244321}">
                <p14:modId xmlns:p14="http://schemas.microsoft.com/office/powerpoint/2010/main" val="3613089964"/>
              </p:ext>
            </p:extLst>
          </p:nvPr>
        </p:nvGraphicFramePr>
        <p:xfrm>
          <a:off x="5940152" y="1304131"/>
          <a:ext cx="3024188" cy="2535238"/>
        </p:xfrm>
        <a:graphic>
          <a:graphicData uri="http://schemas.openxmlformats.org/presentationml/2006/ole">
            <mc:AlternateContent xmlns:mc="http://schemas.openxmlformats.org/markup-compatibility/2006">
              <mc:Choice xmlns:v="urn:schemas-microsoft-com:vml" Requires="v">
                <p:oleObj r:id="rId3" imgW="4039263" imgH="2534876" progId="MS_ClipArt_Gallery">
                  <p:embed/>
                </p:oleObj>
              </mc:Choice>
              <mc:Fallback>
                <p:oleObj r:id="rId3" imgW="4039263" imgH="2534876" progId="MS_ClipArt_Gallery">
                  <p:embed/>
                  <p:pic>
                    <p:nvPicPr>
                      <p:cNvPr id="8197"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152" y="1304131"/>
                        <a:ext cx="3024188" cy="2535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 name="CuadroTexto 2">
            <a:extLst>
              <a:ext uri="{FF2B5EF4-FFF2-40B4-BE49-F238E27FC236}">
                <a16:creationId xmlns:a16="http://schemas.microsoft.com/office/drawing/2014/main" id="{2D254933-E5F8-A199-0EB5-6245B4115BD4}"/>
              </a:ext>
            </a:extLst>
          </p:cNvPr>
          <p:cNvSpPr txBox="1"/>
          <p:nvPr/>
        </p:nvSpPr>
        <p:spPr>
          <a:xfrm>
            <a:off x="76184" y="902552"/>
            <a:ext cx="5616624" cy="3970318"/>
          </a:xfrm>
          <a:prstGeom prst="rect">
            <a:avLst/>
          </a:prstGeom>
          <a:noFill/>
        </p:spPr>
        <p:txBody>
          <a:bodyPr wrap="square">
            <a:spAutoFit/>
          </a:bodyPr>
          <a:lstStyle/>
          <a:p>
            <a:pPr marL="88900" indent="12700" algn="just">
              <a:lnSpc>
                <a:spcPct val="90000"/>
              </a:lnSpc>
              <a:buFontTx/>
              <a:buNone/>
            </a:pPr>
            <a:r>
              <a:rPr lang="es-MX" sz="2000" dirty="0">
                <a:latin typeface="Comic Sans MS" pitchFamily="66" charset="0"/>
              </a:rPr>
              <a:t>Mostrarse responsable ante las necesidades y desafíos del grupo contratado, gestionando adecuadamente las necesidades para evitar o minimizar los efectos negativos de esas demandas sobre la compañía. </a:t>
            </a:r>
          </a:p>
          <a:p>
            <a:pPr marL="88900" indent="12700" algn="just">
              <a:lnSpc>
                <a:spcPct val="90000"/>
              </a:lnSpc>
              <a:buFontTx/>
              <a:buNone/>
            </a:pPr>
            <a:endParaRPr lang="es-MX" sz="2000" dirty="0">
              <a:latin typeface="Comic Sans MS" pitchFamily="66" charset="0"/>
            </a:endParaRPr>
          </a:p>
          <a:p>
            <a:pPr marL="88900" indent="12700" algn="just">
              <a:lnSpc>
                <a:spcPct val="90000"/>
              </a:lnSpc>
              <a:buFontTx/>
              <a:buNone/>
            </a:pPr>
            <a:r>
              <a:rPr lang="es-MX" sz="2000" dirty="0">
                <a:latin typeface="Comic Sans MS" pitchFamily="66" charset="0"/>
              </a:rPr>
              <a:t>Es muy importante, que siempre la empresa utilice sus recursos en beneficio de la sociedad contratada para evitar las restricciones que le pueden causar sobre ella. Recordemos que la sociedad contratada puede ser muy problemática si no recibe beneficios o se limiten las decisiones relativas al personal. </a:t>
            </a:r>
            <a:endParaRPr lang="es-ES" sz="2000" dirty="0">
              <a:latin typeface="Comic Sans MS" pitchFamily="66" charset="0"/>
            </a:endParaRPr>
          </a:p>
        </p:txBody>
      </p:sp>
      <p:sp>
        <p:nvSpPr>
          <p:cNvPr id="5" name="CuadroTexto 4">
            <a:extLst>
              <a:ext uri="{FF2B5EF4-FFF2-40B4-BE49-F238E27FC236}">
                <a16:creationId xmlns:a16="http://schemas.microsoft.com/office/drawing/2014/main" id="{82FB0924-F9F8-6AD7-E817-C84BDEBCB58E}"/>
              </a:ext>
            </a:extLst>
          </p:cNvPr>
          <p:cNvSpPr txBox="1"/>
          <p:nvPr/>
        </p:nvSpPr>
        <p:spPr>
          <a:xfrm>
            <a:off x="683365" y="440887"/>
            <a:ext cx="4609214" cy="461665"/>
          </a:xfrm>
          <a:prstGeom prst="rect">
            <a:avLst/>
          </a:prstGeom>
          <a:noFill/>
        </p:spPr>
        <p:txBody>
          <a:bodyPr wrap="square">
            <a:spAutoFit/>
          </a:bodyPr>
          <a:lstStyle/>
          <a:p>
            <a:r>
              <a:rPr lang="es-MX" sz="2400" b="1" dirty="0">
                <a:latin typeface="Comic Sans MS" pitchFamily="66" charset="0"/>
              </a:rPr>
              <a:t>Objetivos Sociales.</a:t>
            </a:r>
            <a:r>
              <a:rPr lang="es-ES" sz="2400" dirty="0">
                <a:latin typeface="Comic Sans MS" pitchFamily="66" charset="0"/>
              </a:rPr>
              <a:t> </a:t>
            </a:r>
            <a:endParaRPr lang="es-MX" sz="2400" dirty="0"/>
          </a:p>
        </p:txBody>
      </p:sp>
    </p:spTree>
    <p:extLst>
      <p:ext uri="{BB962C8B-B14F-4D97-AF65-F5344CB8AC3E}">
        <p14:creationId xmlns:p14="http://schemas.microsoft.com/office/powerpoint/2010/main" val="3343211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96FC15D7-4E0E-52E5-4739-66EEBAD88ACD}"/>
            </a:ext>
          </a:extLst>
        </p:cNvPr>
        <p:cNvGrpSpPr/>
        <p:nvPr/>
      </p:nvGrpSpPr>
      <p:grpSpPr>
        <a:xfrm>
          <a:off x="0" y="0"/>
          <a:ext cx="0" cy="0"/>
          <a:chOff x="0" y="0"/>
          <a:chExt cx="0" cy="0"/>
        </a:xfrm>
      </p:grpSpPr>
      <p:sp>
        <p:nvSpPr>
          <p:cNvPr id="1354" name="Google Shape;1354;p50">
            <a:extLst>
              <a:ext uri="{FF2B5EF4-FFF2-40B4-BE49-F238E27FC236}">
                <a16:creationId xmlns:a16="http://schemas.microsoft.com/office/drawing/2014/main" id="{B485766E-78FC-E8D4-F0B7-A320E60ED2C6}"/>
              </a:ext>
            </a:extLst>
          </p:cNvPr>
          <p:cNvSpPr txBox="1"/>
          <p:nvPr/>
        </p:nvSpPr>
        <p:spPr>
          <a:xfrm>
            <a:off x="539552" y="1419622"/>
            <a:ext cx="5616624" cy="2160240"/>
          </a:xfrm>
          <a:prstGeom prst="rect">
            <a:avLst/>
          </a:prstGeom>
          <a:noFill/>
          <a:ln>
            <a:noFill/>
          </a:ln>
        </p:spPr>
        <p:txBody>
          <a:bodyPr spcFirstLastPara="1" wrap="square" lIns="0" tIns="0" rIns="0" bIns="0" anchor="t" anchorCtr="0">
            <a:noAutofit/>
          </a:bodyPr>
          <a:lstStyle/>
          <a:p>
            <a:pPr marL="0" indent="12700" algn="just">
              <a:lnSpc>
                <a:spcPct val="90000"/>
              </a:lnSpc>
              <a:buFontTx/>
              <a:buNone/>
            </a:pPr>
            <a:r>
              <a:rPr lang="es-MX" sz="2000" dirty="0">
                <a:latin typeface="Comic Sans MS" pitchFamily="66" charset="0"/>
              </a:rPr>
              <a:t>Reconocer que la Gestión de Recursos Humanos existe para contribuir a la eficacia, eficiencia, productividad y rentabilidad de Manufacturas </a:t>
            </a:r>
            <a:r>
              <a:rPr lang="es-MX" sz="2000" dirty="0" err="1">
                <a:latin typeface="Comic Sans MS" pitchFamily="66" charset="0"/>
              </a:rPr>
              <a:t>Parqe</a:t>
            </a:r>
            <a:r>
              <a:rPr lang="es-MX" sz="2000" dirty="0">
                <a:latin typeface="Comic Sans MS" pitchFamily="66" charset="0"/>
              </a:rPr>
              <a:t>. </a:t>
            </a:r>
          </a:p>
          <a:p>
            <a:pPr marL="0" indent="12700" algn="just">
              <a:lnSpc>
                <a:spcPct val="90000"/>
              </a:lnSpc>
              <a:buFontTx/>
              <a:buNone/>
            </a:pPr>
            <a:endParaRPr lang="es-MX" sz="2000" dirty="0">
              <a:latin typeface="Comic Sans MS" pitchFamily="66" charset="0"/>
            </a:endParaRPr>
          </a:p>
          <a:p>
            <a:pPr marL="0" indent="12700" algn="just">
              <a:lnSpc>
                <a:spcPct val="90000"/>
              </a:lnSpc>
              <a:buFontTx/>
              <a:buNone/>
            </a:pPr>
            <a:r>
              <a:rPr lang="es-MX" sz="2000" dirty="0">
                <a:latin typeface="Comic Sans MS" pitchFamily="66" charset="0"/>
              </a:rPr>
              <a:t>La misma no constituye un fin de si misma, sino solo un medio para ayudar a M. Parque a alcanzar sus objetivos definidos anualmente y sus objetivos de creación, que son primordiales. </a:t>
            </a:r>
          </a:p>
          <a:p>
            <a:pPr marL="0" indent="12700" algn="just">
              <a:lnSpc>
                <a:spcPct val="90000"/>
              </a:lnSpc>
              <a:buFontTx/>
              <a:buNone/>
            </a:pPr>
            <a:r>
              <a:rPr lang="es-MX" sz="2000" dirty="0">
                <a:latin typeface="Comic Sans MS" pitchFamily="66" charset="0"/>
              </a:rPr>
              <a:t>En pocas palabras, el papel de la Administración de Recursos humanos es el de servir al resto de la empresa. </a:t>
            </a:r>
            <a:endParaRPr lang="es-ES" sz="2000" dirty="0">
              <a:latin typeface="Comic Sans MS" pitchFamily="66" charset="0"/>
            </a:endParaRPr>
          </a:p>
        </p:txBody>
      </p:sp>
      <p:pic>
        <p:nvPicPr>
          <p:cNvPr id="9221" name="Picture 5" descr="img_empre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851694"/>
            <a:ext cx="2590800" cy="2982912"/>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F30E9B72-FFD5-0E02-E9B5-0991E94695AA}"/>
              </a:ext>
            </a:extLst>
          </p:cNvPr>
          <p:cNvSpPr txBox="1"/>
          <p:nvPr/>
        </p:nvSpPr>
        <p:spPr>
          <a:xfrm>
            <a:off x="683568" y="697805"/>
            <a:ext cx="4609214" cy="461665"/>
          </a:xfrm>
          <a:prstGeom prst="rect">
            <a:avLst/>
          </a:prstGeom>
          <a:noFill/>
        </p:spPr>
        <p:txBody>
          <a:bodyPr wrap="square">
            <a:spAutoFit/>
          </a:bodyPr>
          <a:lstStyle/>
          <a:p>
            <a:r>
              <a:rPr lang="es-MX" sz="2400" b="1" dirty="0">
                <a:latin typeface="Comic Sans MS" pitchFamily="66" charset="0"/>
              </a:rPr>
              <a:t>Objetivos de Organización</a:t>
            </a:r>
            <a:r>
              <a:rPr lang="es-MX" sz="1400" b="1" dirty="0">
                <a:latin typeface="Comic Sans MS" pitchFamily="66" charset="0"/>
              </a:rPr>
              <a:t>.</a:t>
            </a:r>
            <a:endParaRPr lang="es-MX" dirty="0"/>
          </a:p>
        </p:txBody>
      </p:sp>
    </p:spTree>
    <p:extLst>
      <p:ext uri="{BB962C8B-B14F-4D97-AF65-F5344CB8AC3E}">
        <p14:creationId xmlns:p14="http://schemas.microsoft.com/office/powerpoint/2010/main" val="1193649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E1E652A1-716E-8513-D869-57687E7FB845}"/>
            </a:ext>
          </a:extLst>
        </p:cNvPr>
        <p:cNvGrpSpPr/>
        <p:nvPr/>
      </p:nvGrpSpPr>
      <p:grpSpPr>
        <a:xfrm>
          <a:off x="0" y="0"/>
          <a:ext cx="0" cy="0"/>
          <a:chOff x="0" y="0"/>
          <a:chExt cx="0" cy="0"/>
        </a:xfrm>
      </p:grpSpPr>
      <p:sp>
        <p:nvSpPr>
          <p:cNvPr id="1354" name="Google Shape;1354;p50">
            <a:extLst>
              <a:ext uri="{FF2B5EF4-FFF2-40B4-BE49-F238E27FC236}">
                <a16:creationId xmlns:a16="http://schemas.microsoft.com/office/drawing/2014/main" id="{59EEBEB6-DD47-4D64-DE61-79FB6A7D3835}"/>
              </a:ext>
            </a:extLst>
          </p:cNvPr>
          <p:cNvSpPr txBox="1"/>
          <p:nvPr/>
        </p:nvSpPr>
        <p:spPr>
          <a:xfrm>
            <a:off x="323527" y="1131590"/>
            <a:ext cx="5724847" cy="3816424"/>
          </a:xfrm>
          <a:prstGeom prst="rect">
            <a:avLst/>
          </a:prstGeom>
          <a:noFill/>
          <a:ln>
            <a:noFill/>
          </a:ln>
        </p:spPr>
        <p:txBody>
          <a:bodyPr spcFirstLastPara="1" wrap="square" lIns="0" tIns="0" rIns="0" bIns="0" anchor="t" anchorCtr="0">
            <a:noAutofit/>
          </a:bodyPr>
          <a:lstStyle/>
          <a:p>
            <a:pPr marL="0" indent="12700">
              <a:lnSpc>
                <a:spcPct val="90000"/>
              </a:lnSpc>
              <a:buFontTx/>
              <a:buNone/>
            </a:pPr>
            <a:r>
              <a:rPr lang="es-MX" sz="2200" dirty="0">
                <a:latin typeface="Comic Sans MS" pitchFamily="66" charset="0"/>
              </a:rPr>
              <a:t>El departamento de Gestión de recursos Humanos debe dar seguimiento en la operación funcional de los integrantes contratados por la compañía, para que cumplan con las descripciones de puestos asignadas a cubrir con sus respectivos departamentos, al igual que todas las políticas, metas, objetivos, normas, procedimientos, y estrategias que le serán requeridas, para cumplir con el puesto contratado. </a:t>
            </a:r>
            <a:endParaRPr lang="es-ES" sz="2200" dirty="0">
              <a:latin typeface="Comic Sans MS" pitchFamily="66" charset="0"/>
            </a:endParaRPr>
          </a:p>
        </p:txBody>
      </p:sp>
      <p:graphicFrame>
        <p:nvGraphicFramePr>
          <p:cNvPr id="10246" name="Object 6"/>
          <p:cNvGraphicFramePr>
            <a:graphicFrameLocks noChangeAspect="1"/>
          </p:cNvGraphicFramePr>
          <p:nvPr/>
        </p:nvGraphicFramePr>
        <p:xfrm>
          <a:off x="6048375" y="2781300"/>
          <a:ext cx="3095625" cy="1862138"/>
        </p:xfrm>
        <a:graphic>
          <a:graphicData uri="http://schemas.openxmlformats.org/presentationml/2006/ole">
            <mc:AlternateContent xmlns:mc="http://schemas.openxmlformats.org/markup-compatibility/2006">
              <mc:Choice xmlns:v="urn:schemas-microsoft-com:vml" Requires="v">
                <p:oleObj r:id="rId3" imgW="3497263" imgH="2095500" progId="MS_ClipArt_Gallery">
                  <p:embed/>
                </p:oleObj>
              </mc:Choice>
              <mc:Fallback>
                <p:oleObj r:id="rId3" imgW="3497263" imgH="2095500" progId="MS_ClipArt_Gallery">
                  <p:embed/>
                  <p:pic>
                    <p:nvPicPr>
                      <p:cNvPr id="10246"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8375" y="2781300"/>
                        <a:ext cx="3095625" cy="1862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CuadroTexto 2">
            <a:extLst>
              <a:ext uri="{FF2B5EF4-FFF2-40B4-BE49-F238E27FC236}">
                <a16:creationId xmlns:a16="http://schemas.microsoft.com/office/drawing/2014/main" id="{1D4635EE-7BB5-300B-5EED-C6F8C10E6F75}"/>
              </a:ext>
            </a:extLst>
          </p:cNvPr>
          <p:cNvSpPr txBox="1"/>
          <p:nvPr/>
        </p:nvSpPr>
        <p:spPr>
          <a:xfrm>
            <a:off x="755576" y="555526"/>
            <a:ext cx="4609214" cy="461665"/>
          </a:xfrm>
          <a:prstGeom prst="rect">
            <a:avLst/>
          </a:prstGeom>
          <a:noFill/>
        </p:spPr>
        <p:txBody>
          <a:bodyPr wrap="square">
            <a:spAutoFit/>
          </a:bodyPr>
          <a:lstStyle/>
          <a:p>
            <a:r>
              <a:rPr lang="es-MX" sz="2400" b="1" dirty="0">
                <a:latin typeface="Comic Sans MS" pitchFamily="66" charset="0"/>
              </a:rPr>
              <a:t>Objetivo Funcional</a:t>
            </a:r>
            <a:r>
              <a:rPr lang="es-MX" sz="1400" b="1" dirty="0">
                <a:latin typeface="Comic Sans MS" pitchFamily="66" charset="0"/>
              </a:rPr>
              <a:t>.</a:t>
            </a:r>
            <a:endParaRPr lang="es-MX" dirty="0"/>
          </a:p>
        </p:txBody>
      </p:sp>
    </p:spTree>
    <p:extLst>
      <p:ext uri="{BB962C8B-B14F-4D97-AF65-F5344CB8AC3E}">
        <p14:creationId xmlns:p14="http://schemas.microsoft.com/office/powerpoint/2010/main" val="2335329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43A913F6-2378-46B8-6CD5-FA13CBAEB270}"/>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E2E5F9-B5C2-907B-FE2A-E28CAB5252F6}"/>
              </a:ext>
            </a:extLst>
          </p:cNvPr>
          <p:cNvSpPr txBox="1"/>
          <p:nvPr/>
        </p:nvSpPr>
        <p:spPr>
          <a:xfrm>
            <a:off x="467544" y="627534"/>
            <a:ext cx="4609214" cy="707886"/>
          </a:xfrm>
          <a:prstGeom prst="rect">
            <a:avLst/>
          </a:prstGeom>
          <a:noFill/>
        </p:spPr>
        <p:txBody>
          <a:bodyPr wrap="square">
            <a:spAutoFit/>
          </a:bodyPr>
          <a:lstStyle/>
          <a:p>
            <a:r>
              <a:rPr lang="es-MX" sz="2000" b="1" dirty="0">
                <a:latin typeface="Comic Sans MS" pitchFamily="66" charset="0"/>
              </a:rPr>
              <a:t>Alinear los Objetivos Personales con los de la empresa</a:t>
            </a:r>
            <a:r>
              <a:rPr lang="es-MX" sz="1400" b="1" dirty="0">
                <a:latin typeface="Comic Sans MS" pitchFamily="66" charset="0"/>
              </a:rPr>
              <a:t>.</a:t>
            </a:r>
            <a:endParaRPr lang="es-MX" dirty="0"/>
          </a:p>
        </p:txBody>
      </p:sp>
      <p:pic>
        <p:nvPicPr>
          <p:cNvPr id="11269" name="Picture 5" descr="0177859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806" y="1444326"/>
            <a:ext cx="3492500" cy="2444750"/>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BECE2E97-B657-EE09-9A04-87FB2D4AEFFA}"/>
              </a:ext>
            </a:extLst>
          </p:cNvPr>
          <p:cNvSpPr txBox="1"/>
          <p:nvPr/>
        </p:nvSpPr>
        <p:spPr>
          <a:xfrm>
            <a:off x="170416" y="1491630"/>
            <a:ext cx="5366112" cy="3333220"/>
          </a:xfrm>
          <a:prstGeom prst="rect">
            <a:avLst/>
          </a:prstGeom>
          <a:noFill/>
        </p:spPr>
        <p:txBody>
          <a:bodyPr wrap="square">
            <a:spAutoFit/>
          </a:bodyPr>
          <a:lstStyle/>
          <a:p>
            <a:pPr marL="0" indent="0" algn="just">
              <a:lnSpc>
                <a:spcPct val="90000"/>
              </a:lnSpc>
              <a:buFontTx/>
              <a:buNone/>
            </a:pPr>
            <a:r>
              <a:rPr lang="es-MX" sz="1800" b="1" dirty="0">
                <a:latin typeface="Comic Sans MS" pitchFamily="66" charset="0"/>
              </a:rPr>
              <a:t>RH</a:t>
            </a:r>
            <a:r>
              <a:rPr lang="es-MX" sz="1800" dirty="0">
                <a:latin typeface="Comic Sans MS" pitchFamily="66" charset="0"/>
              </a:rPr>
              <a:t> debe de platicar ¿Cómo contribuir al logro de las metas de cada persona?. En esta área se entrevistan a las personas y se les explica la importancia de que piensen en su futuro, con un negocio, personal si lo alinean con los objetivos de la empresa y juntos lograr un mejor futuro. Deben de pensar como quieren que se les apoye. </a:t>
            </a:r>
          </a:p>
          <a:p>
            <a:pPr marL="0" indent="0" algn="just">
              <a:lnSpc>
                <a:spcPct val="90000"/>
              </a:lnSpc>
              <a:buFontTx/>
              <a:buNone/>
            </a:pPr>
            <a:endParaRPr lang="es-MX" sz="1800" dirty="0">
              <a:latin typeface="Comic Sans MS" pitchFamily="66" charset="0"/>
            </a:endParaRPr>
          </a:p>
          <a:p>
            <a:pPr marL="0" indent="0" algn="just">
              <a:lnSpc>
                <a:spcPct val="90000"/>
              </a:lnSpc>
              <a:buFontTx/>
              <a:buNone/>
            </a:pPr>
            <a:r>
              <a:rPr lang="es-MX" sz="1800" dirty="0">
                <a:latin typeface="Comic Sans MS" pitchFamily="66" charset="0"/>
              </a:rPr>
              <a:t>Desde </a:t>
            </a:r>
            <a:r>
              <a:rPr lang="es-MX" sz="1800" b="1" dirty="0">
                <a:latin typeface="Comic Sans MS" pitchFamily="66" charset="0"/>
              </a:rPr>
              <a:t>el área de formación</a:t>
            </a:r>
            <a:r>
              <a:rPr lang="es-MX" sz="1800" dirty="0">
                <a:latin typeface="Comic Sans MS" pitchFamily="66" charset="0"/>
              </a:rPr>
              <a:t>, se tendrá una miscelánea de proyectos, listos para que cada trabajador pueda crear un negocio propio con un mínimo de capital.  Solo para las personas que tengan una antigüedad mínima de 8 años.</a:t>
            </a:r>
          </a:p>
        </p:txBody>
      </p:sp>
    </p:spTree>
    <p:extLst>
      <p:ext uri="{BB962C8B-B14F-4D97-AF65-F5344CB8AC3E}">
        <p14:creationId xmlns:p14="http://schemas.microsoft.com/office/powerpoint/2010/main" val="1793200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A59C18A9-1CA6-292A-F278-723FEB1B96DA}"/>
            </a:ext>
          </a:extLst>
        </p:cNvPr>
        <p:cNvGrpSpPr/>
        <p:nvPr/>
      </p:nvGrpSpPr>
      <p:grpSpPr>
        <a:xfrm>
          <a:off x="0" y="0"/>
          <a:ext cx="0" cy="0"/>
          <a:chOff x="0" y="0"/>
          <a:chExt cx="0" cy="0"/>
        </a:xfrm>
      </p:grpSpPr>
      <p:sp>
        <p:nvSpPr>
          <p:cNvPr id="1354" name="Google Shape;1354;p50">
            <a:extLst>
              <a:ext uri="{FF2B5EF4-FFF2-40B4-BE49-F238E27FC236}">
                <a16:creationId xmlns:a16="http://schemas.microsoft.com/office/drawing/2014/main" id="{2FC3CFCB-A70A-E078-3267-01836DA38628}"/>
              </a:ext>
            </a:extLst>
          </p:cNvPr>
          <p:cNvSpPr txBox="1"/>
          <p:nvPr/>
        </p:nvSpPr>
        <p:spPr>
          <a:xfrm>
            <a:off x="1106100" y="2209500"/>
            <a:ext cx="6931800" cy="267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endParaRPr sz="4800" b="1" dirty="0">
              <a:solidFill>
                <a:srgbClr val="0070C0"/>
              </a:solidFill>
              <a:latin typeface="Montserrat"/>
              <a:ea typeface="Montserrat"/>
              <a:cs typeface="Montserrat"/>
              <a:sym typeface="Montserrat"/>
            </a:endParaRPr>
          </a:p>
        </p:txBody>
      </p:sp>
      <p:sp>
        <p:nvSpPr>
          <p:cNvPr id="3" name="CuadroTexto 2">
            <a:extLst>
              <a:ext uri="{FF2B5EF4-FFF2-40B4-BE49-F238E27FC236}">
                <a16:creationId xmlns:a16="http://schemas.microsoft.com/office/drawing/2014/main" id="{2E3FA5ED-087C-39B1-8894-7A71FE156E78}"/>
              </a:ext>
            </a:extLst>
          </p:cNvPr>
          <p:cNvSpPr txBox="1"/>
          <p:nvPr/>
        </p:nvSpPr>
        <p:spPr>
          <a:xfrm>
            <a:off x="611560" y="411510"/>
            <a:ext cx="6931800" cy="400110"/>
          </a:xfrm>
          <a:prstGeom prst="rect">
            <a:avLst/>
          </a:prstGeom>
          <a:noFill/>
        </p:spPr>
        <p:txBody>
          <a:bodyPr wrap="square">
            <a:spAutoFit/>
          </a:bodyPr>
          <a:lstStyle/>
          <a:p>
            <a:r>
              <a:rPr lang="es-MX" sz="2000" b="1" dirty="0">
                <a:latin typeface="Comic Sans MS" pitchFamily="66" charset="0"/>
              </a:rPr>
              <a:t>DESAFÍOS EN LA ADMINISTRACIÓN DE RH</a:t>
            </a:r>
            <a:endParaRPr lang="es-MX" sz="2000" dirty="0"/>
          </a:p>
        </p:txBody>
      </p:sp>
      <p:sp>
        <p:nvSpPr>
          <p:cNvPr id="5" name="CuadroTexto 4">
            <a:extLst>
              <a:ext uri="{FF2B5EF4-FFF2-40B4-BE49-F238E27FC236}">
                <a16:creationId xmlns:a16="http://schemas.microsoft.com/office/drawing/2014/main" id="{14B69220-CEB3-3685-40FE-0F09FE449CCB}"/>
              </a:ext>
            </a:extLst>
          </p:cNvPr>
          <p:cNvSpPr txBox="1"/>
          <p:nvPr/>
        </p:nvSpPr>
        <p:spPr>
          <a:xfrm>
            <a:off x="575850" y="1089505"/>
            <a:ext cx="8172613" cy="3837589"/>
          </a:xfrm>
          <a:prstGeom prst="rect">
            <a:avLst/>
          </a:prstGeom>
          <a:noFill/>
        </p:spPr>
        <p:txBody>
          <a:bodyPr wrap="square">
            <a:spAutoFit/>
          </a:bodyPr>
          <a:lstStyle/>
          <a:p>
            <a:pPr marL="0" indent="12700" algn="just">
              <a:lnSpc>
                <a:spcPct val="80000"/>
              </a:lnSpc>
              <a:buFontTx/>
              <a:buNone/>
            </a:pPr>
            <a:r>
              <a:rPr lang="es-ES" sz="1900" dirty="0">
                <a:latin typeface="Comic Sans MS" pitchFamily="66" charset="0"/>
              </a:rPr>
              <a:t>El principal desafió de la  Jefa de  administración de RH es  lograr el mejoramiento de la compañía que formamos parte, haciéndola mas eficiente, eficaz, productiva, creativa, innovadora, y rentable.</a:t>
            </a:r>
          </a:p>
          <a:p>
            <a:pPr marL="0" indent="12700" algn="just">
              <a:lnSpc>
                <a:spcPct val="80000"/>
              </a:lnSpc>
              <a:buFontTx/>
              <a:buNone/>
            </a:pPr>
            <a:endParaRPr lang="es-ES" sz="1900" dirty="0">
              <a:latin typeface="Comic Sans MS" pitchFamily="66" charset="0"/>
            </a:endParaRPr>
          </a:p>
          <a:p>
            <a:pPr marL="0" indent="12700" algn="just">
              <a:lnSpc>
                <a:spcPct val="80000"/>
              </a:lnSpc>
              <a:buFontTx/>
              <a:buNone/>
            </a:pPr>
            <a:r>
              <a:rPr lang="es-ES" sz="1900" dirty="0">
                <a:latin typeface="Comic Sans MS" pitchFamily="66" charset="0"/>
              </a:rPr>
              <a:t>La empresa mejorara mediante el uso mas eficaz y eficiente de todos sus recursos, en especial el humano. Un uso más eficaz de sus recursos significa producir productos de alta calidad y servicios de instalación de excelente calidad para la sociedad. </a:t>
            </a:r>
          </a:p>
          <a:p>
            <a:pPr marL="0" indent="12700" algn="just">
              <a:lnSpc>
                <a:spcPct val="80000"/>
              </a:lnSpc>
              <a:buFontTx/>
              <a:buNone/>
            </a:pPr>
            <a:endParaRPr lang="es-ES" sz="1900" dirty="0">
              <a:latin typeface="Comic Sans MS" pitchFamily="66" charset="0"/>
            </a:endParaRPr>
          </a:p>
          <a:p>
            <a:pPr marL="0" indent="12700" algn="just">
              <a:lnSpc>
                <a:spcPct val="80000"/>
              </a:lnSpc>
              <a:buFontTx/>
              <a:buNone/>
            </a:pPr>
            <a:r>
              <a:rPr lang="es-ES" sz="1900" dirty="0">
                <a:latin typeface="Comic Sans MS" pitchFamily="66" charset="0"/>
              </a:rPr>
              <a:t>Un uso más eficiente implica que la compañía debe utilizar solo la cantidad mínima de recursos necesarios para la producción de sus productos y los mismos deben ser los mejores que haya en venta y acceso a cualquier tipo de publico. Los servicios de instalación deben ser la pronta respuesta de un cierre de alta calidad para los clientes. La suma de estos dos factores conduce a mejores niveles de productividad. </a:t>
            </a:r>
          </a:p>
        </p:txBody>
      </p:sp>
    </p:spTree>
    <p:extLst>
      <p:ext uri="{BB962C8B-B14F-4D97-AF65-F5344CB8AC3E}">
        <p14:creationId xmlns:p14="http://schemas.microsoft.com/office/powerpoint/2010/main" val="542190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943C9B43-0B11-D4C5-69E9-4585D6BF7E8C}"/>
            </a:ext>
          </a:extLst>
        </p:cNvPr>
        <p:cNvGrpSpPr/>
        <p:nvPr/>
      </p:nvGrpSpPr>
      <p:grpSpPr>
        <a:xfrm>
          <a:off x="0" y="0"/>
          <a:ext cx="0" cy="0"/>
          <a:chOff x="0" y="0"/>
          <a:chExt cx="0" cy="0"/>
        </a:xfrm>
      </p:grpSpPr>
      <p:pic>
        <p:nvPicPr>
          <p:cNvPr id="2" name="Picture 5">
            <a:extLst>
              <a:ext uri="{FF2B5EF4-FFF2-40B4-BE49-F238E27FC236}">
                <a16:creationId xmlns:a16="http://schemas.microsoft.com/office/drawing/2014/main" id="{148DC174-3AC8-2B89-F1B3-9E188660F1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4420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A2B5F8D1-F8C5-BD01-856C-58F0A4F55F9F}"/>
            </a:ext>
          </a:extLst>
        </p:cNvPr>
        <p:cNvGrpSpPr/>
        <p:nvPr/>
      </p:nvGrpSpPr>
      <p:grpSpPr>
        <a:xfrm>
          <a:off x="0" y="0"/>
          <a:ext cx="0" cy="0"/>
          <a:chOff x="0" y="0"/>
          <a:chExt cx="0" cy="0"/>
        </a:xfrm>
      </p:grpSpPr>
      <p:sp>
        <p:nvSpPr>
          <p:cNvPr id="1354" name="Google Shape;1354;p50">
            <a:extLst>
              <a:ext uri="{FF2B5EF4-FFF2-40B4-BE49-F238E27FC236}">
                <a16:creationId xmlns:a16="http://schemas.microsoft.com/office/drawing/2014/main" id="{E1B4FE8E-EA47-DD47-CFF1-ADF2ADDC9F8B}"/>
              </a:ext>
            </a:extLst>
          </p:cNvPr>
          <p:cNvSpPr txBox="1"/>
          <p:nvPr/>
        </p:nvSpPr>
        <p:spPr>
          <a:xfrm>
            <a:off x="1106100" y="2209500"/>
            <a:ext cx="6931800" cy="267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endParaRPr sz="4800" b="1" dirty="0">
              <a:solidFill>
                <a:srgbClr val="0070C0"/>
              </a:solidFill>
              <a:latin typeface="Montserrat"/>
              <a:ea typeface="Montserrat"/>
              <a:cs typeface="Montserrat"/>
              <a:sym typeface="Montserrat"/>
            </a:endParaRPr>
          </a:p>
        </p:txBody>
      </p:sp>
      <p:sp>
        <p:nvSpPr>
          <p:cNvPr id="3" name="CuadroTexto 2">
            <a:extLst>
              <a:ext uri="{FF2B5EF4-FFF2-40B4-BE49-F238E27FC236}">
                <a16:creationId xmlns:a16="http://schemas.microsoft.com/office/drawing/2014/main" id="{2D9E506A-1AB1-E800-B5DD-62EB1A7BECF6}"/>
              </a:ext>
            </a:extLst>
          </p:cNvPr>
          <p:cNvSpPr txBox="1"/>
          <p:nvPr/>
        </p:nvSpPr>
        <p:spPr>
          <a:xfrm>
            <a:off x="395536" y="339502"/>
            <a:ext cx="8568952" cy="400110"/>
          </a:xfrm>
          <a:prstGeom prst="rect">
            <a:avLst/>
          </a:prstGeom>
          <a:noFill/>
        </p:spPr>
        <p:txBody>
          <a:bodyPr wrap="square">
            <a:spAutoFit/>
          </a:bodyPr>
          <a:lstStyle/>
          <a:p>
            <a:r>
              <a:rPr lang="es-ES" sz="2000" b="1" dirty="0">
                <a:latin typeface="Comic Sans MS" pitchFamily="66" charset="0"/>
              </a:rPr>
              <a:t>FUNCIONES DE GESTION DE RECURSOS HUMANOS</a:t>
            </a:r>
            <a:endParaRPr lang="es-MX" sz="2000" dirty="0"/>
          </a:p>
        </p:txBody>
      </p:sp>
      <p:sp>
        <p:nvSpPr>
          <p:cNvPr id="5" name="CuadroTexto 4">
            <a:extLst>
              <a:ext uri="{FF2B5EF4-FFF2-40B4-BE49-F238E27FC236}">
                <a16:creationId xmlns:a16="http://schemas.microsoft.com/office/drawing/2014/main" id="{9B3472DB-AC5E-339F-CDAC-24D65947A852}"/>
              </a:ext>
            </a:extLst>
          </p:cNvPr>
          <p:cNvSpPr txBox="1"/>
          <p:nvPr/>
        </p:nvSpPr>
        <p:spPr>
          <a:xfrm>
            <a:off x="107504" y="739612"/>
            <a:ext cx="8928992" cy="4647426"/>
          </a:xfrm>
          <a:prstGeom prst="rect">
            <a:avLst/>
          </a:prstGeom>
          <a:noFill/>
        </p:spPr>
        <p:txBody>
          <a:bodyPr wrap="square">
            <a:spAutoFit/>
          </a:bodyPr>
          <a:lstStyle/>
          <a:p>
            <a:r>
              <a:rPr lang="es-ES" sz="1800" dirty="0">
                <a:latin typeface="Comic Sans MS" pitchFamily="66" charset="0"/>
              </a:rPr>
              <a:t>1. Reclutamiento, Selección, Contratación, Inducción de los recursos humanos.</a:t>
            </a:r>
          </a:p>
          <a:p>
            <a:r>
              <a:rPr lang="es-ES" sz="1800" dirty="0">
                <a:latin typeface="Comic Sans MS" pitchFamily="66" charset="0"/>
              </a:rPr>
              <a:t>2. Contratación periodo de prueba, investigación socio económica, seguimiento y evaluación. </a:t>
            </a:r>
          </a:p>
          <a:p>
            <a:r>
              <a:rPr lang="es-ES" sz="1800" dirty="0">
                <a:latin typeface="Comic Sans MS" pitchFamily="66" charset="0"/>
              </a:rPr>
              <a:t>3. Aceptación: Formación, y capacitación</a:t>
            </a:r>
          </a:p>
          <a:p>
            <a:r>
              <a:rPr lang="es-ES" sz="1800" dirty="0">
                <a:latin typeface="Comic Sans MS" pitchFamily="66" charset="0"/>
              </a:rPr>
              <a:t>4. Desarrollo y seguimiento y tablas de reemplazo.</a:t>
            </a:r>
          </a:p>
          <a:p>
            <a:r>
              <a:rPr lang="es-ES" sz="1800" dirty="0">
                <a:latin typeface="Comic Sans MS" pitchFamily="66" charset="0"/>
              </a:rPr>
              <a:t>5. Evaluación cada trimestre para incrementos de sueldos y desarrollo de calidad de vida  </a:t>
            </a:r>
          </a:p>
          <a:p>
            <a:r>
              <a:rPr lang="es-ES" sz="1800" dirty="0">
                <a:latin typeface="Comic Sans MS" pitchFamily="66" charset="0"/>
              </a:rPr>
              <a:t>6. Compensaciones y programas de prestaciones.</a:t>
            </a:r>
          </a:p>
          <a:p>
            <a:r>
              <a:rPr lang="es-ES" sz="1800" dirty="0">
                <a:latin typeface="Comic Sans MS" pitchFamily="66" charset="0"/>
              </a:rPr>
              <a:t>7. Pagos e incidencias</a:t>
            </a:r>
          </a:p>
          <a:p>
            <a:r>
              <a:rPr lang="es-ES" sz="1800" dirty="0">
                <a:latin typeface="Comic Sans MS" pitchFamily="66" charset="0"/>
              </a:rPr>
              <a:t>8. Comisiones mixtas</a:t>
            </a:r>
          </a:p>
          <a:p>
            <a:r>
              <a:rPr lang="es-ES" sz="1800" dirty="0">
                <a:latin typeface="Comic Sans MS" pitchFamily="66" charset="0"/>
              </a:rPr>
              <a:t>9. Comunicación organizacional</a:t>
            </a:r>
          </a:p>
          <a:p>
            <a:r>
              <a:rPr lang="es-ES" sz="1800" dirty="0">
                <a:latin typeface="Comic Sans MS" pitchFamily="66" charset="0"/>
              </a:rPr>
              <a:t>10. Asuntos laborales</a:t>
            </a:r>
          </a:p>
          <a:p>
            <a:r>
              <a:rPr lang="es-ES" sz="1800" dirty="0">
                <a:latin typeface="Comic Sans MS" pitchFamily="66" charset="0"/>
              </a:rPr>
              <a:t>11. Sesiones de trabajo, equipamiento de seguridad industrial.</a:t>
            </a:r>
          </a:p>
          <a:p>
            <a:r>
              <a:rPr lang="es-ES" sz="1800" dirty="0">
                <a:latin typeface="Comic Sans MS" pitchFamily="66" charset="0"/>
              </a:rPr>
              <a:t>12. Equipamiento de uniformes y programas sociales internos.</a:t>
            </a:r>
          </a:p>
          <a:p>
            <a:r>
              <a:rPr lang="es-ES" sz="2000" dirty="0">
                <a:latin typeface="Comic Sans MS" pitchFamily="66" charset="0"/>
              </a:rPr>
              <a:t>  </a:t>
            </a:r>
          </a:p>
          <a:p>
            <a:endParaRPr lang="es-ES" sz="2400" dirty="0">
              <a:latin typeface="Comic Sans MS" pitchFamily="66" charset="0"/>
            </a:endParaRPr>
          </a:p>
        </p:txBody>
      </p:sp>
    </p:spTree>
    <p:extLst>
      <p:ext uri="{BB962C8B-B14F-4D97-AF65-F5344CB8AC3E}">
        <p14:creationId xmlns:p14="http://schemas.microsoft.com/office/powerpoint/2010/main" val="3759340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84D1E4D2-C850-AFA4-33C1-28270FA1BD54}"/>
            </a:ext>
          </a:extLst>
        </p:cNvPr>
        <p:cNvGrpSpPr/>
        <p:nvPr/>
      </p:nvGrpSpPr>
      <p:grpSpPr>
        <a:xfrm>
          <a:off x="0" y="0"/>
          <a:ext cx="0" cy="0"/>
          <a:chOff x="0" y="0"/>
          <a:chExt cx="0" cy="0"/>
        </a:xfrm>
      </p:grpSpPr>
      <p:grpSp>
        <p:nvGrpSpPr>
          <p:cNvPr id="4" name="Organization Chart 2"/>
          <p:cNvGrpSpPr>
            <a:grpSpLocks/>
          </p:cNvGrpSpPr>
          <p:nvPr/>
        </p:nvGrpSpPr>
        <p:grpSpPr bwMode="auto">
          <a:xfrm>
            <a:off x="323528" y="555526"/>
            <a:ext cx="8136904" cy="2360695"/>
            <a:chOff x="272" y="1467"/>
            <a:chExt cx="6792" cy="1148"/>
          </a:xfrm>
        </p:grpSpPr>
        <p:cxnSp>
          <p:nvCxnSpPr>
            <p:cNvPr id="1028" name="_s1028"/>
            <p:cNvCxnSpPr>
              <a:cxnSpLocks noChangeShapeType="1"/>
              <a:stCxn id="19" idx="1"/>
              <a:endCxn id="5" idx="2"/>
            </p:cNvCxnSpPr>
            <p:nvPr/>
          </p:nvCxnSpPr>
          <p:spPr bwMode="auto">
            <a:xfrm rot="10800000">
              <a:off x="3562" y="1755"/>
              <a:ext cx="480" cy="152"/>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31" name="_s1031"/>
            <p:cNvCxnSpPr>
              <a:cxnSpLocks noChangeShapeType="1"/>
              <a:stCxn id="16" idx="0"/>
              <a:endCxn id="5" idx="2"/>
            </p:cNvCxnSpPr>
            <p:nvPr/>
          </p:nvCxnSpPr>
          <p:spPr bwMode="auto">
            <a:xfrm rot="16200000" flipV="1">
              <a:off x="4773" y="544"/>
              <a:ext cx="574" cy="2997"/>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35" name="_s1035"/>
            <p:cNvCxnSpPr>
              <a:cxnSpLocks noChangeShapeType="1"/>
              <a:stCxn id="12" idx="0"/>
              <a:endCxn id="5" idx="2"/>
            </p:cNvCxnSpPr>
            <p:nvPr/>
          </p:nvCxnSpPr>
          <p:spPr bwMode="auto">
            <a:xfrm rot="5400000" flipH="1" flipV="1">
              <a:off x="3039" y="1806"/>
              <a:ext cx="574" cy="471"/>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37" name="_s1037"/>
            <p:cNvCxnSpPr>
              <a:cxnSpLocks noChangeShapeType="1"/>
              <a:stCxn id="8" idx="0"/>
              <a:endCxn id="5" idx="2"/>
            </p:cNvCxnSpPr>
            <p:nvPr/>
          </p:nvCxnSpPr>
          <p:spPr bwMode="auto">
            <a:xfrm rot="16200000" flipV="1">
              <a:off x="4195" y="1122"/>
              <a:ext cx="574" cy="1841"/>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38" name="_s1038"/>
            <p:cNvCxnSpPr>
              <a:cxnSpLocks noChangeShapeType="1"/>
              <a:stCxn id="7" idx="0"/>
              <a:endCxn id="5" idx="2"/>
            </p:cNvCxnSpPr>
            <p:nvPr/>
          </p:nvCxnSpPr>
          <p:spPr bwMode="auto">
            <a:xfrm rot="5400000" flipH="1" flipV="1">
              <a:off x="2461" y="1228"/>
              <a:ext cx="574" cy="1627"/>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39" name="_s1039"/>
            <p:cNvCxnSpPr>
              <a:cxnSpLocks noChangeShapeType="1"/>
              <a:stCxn id="6" idx="0"/>
              <a:endCxn id="5" idx="2"/>
            </p:cNvCxnSpPr>
            <p:nvPr/>
          </p:nvCxnSpPr>
          <p:spPr bwMode="auto">
            <a:xfrm rot="5400000" flipH="1" flipV="1">
              <a:off x="1883" y="650"/>
              <a:ext cx="574" cy="2783"/>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5" name="_s1040"/>
            <p:cNvSpPr>
              <a:spLocks noChangeArrowheads="1"/>
            </p:cNvSpPr>
            <p:nvPr/>
          </p:nvSpPr>
          <p:spPr bwMode="auto">
            <a:xfrm>
              <a:off x="2256" y="1467"/>
              <a:ext cx="2611" cy="288"/>
            </a:xfrm>
            <a:prstGeom prst="roundRect">
              <a:avLst>
                <a:gd name="adj" fmla="val 16667"/>
              </a:avLst>
            </a:prstGeom>
            <a:solidFill>
              <a:schemeClr val="accent1"/>
            </a:solidFill>
            <a:ln w="9525">
              <a:solidFill>
                <a:schemeClr val="tx1"/>
              </a:solidFill>
              <a:round/>
              <a:headEnd/>
              <a:tailEnd/>
            </a:ln>
          </p:spPr>
          <p:txBody>
            <a:bodyPr vert="horz" wrap="none" lIns="58852" tIns="29427" rIns="58852" bIns="29427" numCol="1" anchor="ctr" anchorCtr="0" compatLnSpc="1">
              <a:prstTxWarp prst="textNoShape">
                <a:avLst/>
              </a:prstTxWarp>
            </a:bodyPr>
            <a:lstStyle/>
            <a:p>
              <a:pPr marL="342900" marR="0" lvl="0" indent="-342900" algn="ctr" defTabSz="914400" rtl="0" eaLnBrk="1" fontAlgn="base" latinLnBrk="0" hangingPunct="1">
                <a:lnSpc>
                  <a:spcPct val="90000"/>
                </a:lnSpc>
                <a:spcBef>
                  <a:spcPct val="20000"/>
                </a:spcBef>
                <a:spcAft>
                  <a:spcPct val="0"/>
                </a:spcAft>
                <a:buClrTx/>
                <a:buSzTx/>
                <a:buFontTx/>
                <a:buNone/>
                <a:tabLst/>
              </a:pPr>
              <a:r>
                <a:rPr lang="es-ES" sz="1200" dirty="0">
                  <a:solidFill>
                    <a:schemeClr val="tx1"/>
                  </a:solidFill>
                  <a:latin typeface="Arial" pitchFamily="34" charset="0"/>
                  <a:cs typeface="Arial" pitchFamily="34" charset="0"/>
                </a:rPr>
                <a:t>Gerente de </a:t>
              </a:r>
            </a:p>
            <a:p>
              <a:pPr marL="342900" marR="0" lvl="0" indent="-342900" algn="ctr" defTabSz="914400" rtl="0" eaLnBrk="1" fontAlgn="base" latinLnBrk="0" hangingPunct="1">
                <a:lnSpc>
                  <a:spcPct val="90000"/>
                </a:lnSpc>
                <a:spcBef>
                  <a:spcPct val="20000"/>
                </a:spcBef>
                <a:spcAft>
                  <a:spcPct val="0"/>
                </a:spcAft>
                <a:buClrTx/>
                <a:buSzTx/>
                <a:buFontTx/>
                <a:buNone/>
                <a:tabLst/>
              </a:pPr>
              <a:r>
                <a:rPr lang="es-ES" sz="1200" dirty="0">
                  <a:solidFill>
                    <a:schemeClr val="tx1"/>
                  </a:solidFill>
                  <a:latin typeface="Arial" pitchFamily="34" charset="0"/>
                  <a:cs typeface="Arial" pitchFamily="34" charset="0"/>
                </a:rPr>
                <a:t>planta </a:t>
              </a:r>
              <a:endParaRPr kumimoji="0" lang="es-ES" sz="1200" b="0" i="0" u="none" strike="noStrike" cap="none" normalizeH="0" baseline="0" dirty="0">
                <a:ln>
                  <a:noFill/>
                </a:ln>
                <a:solidFill>
                  <a:schemeClr val="tx1"/>
                </a:solidFill>
                <a:effectLst/>
                <a:latin typeface="Arial" pitchFamily="34" charset="0"/>
                <a:cs typeface="Arial" pitchFamily="34" charset="0"/>
              </a:endParaRPr>
            </a:p>
          </p:txBody>
        </p:sp>
        <p:sp>
          <p:nvSpPr>
            <p:cNvPr id="6" name="_s1041"/>
            <p:cNvSpPr>
              <a:spLocks noChangeArrowheads="1"/>
            </p:cNvSpPr>
            <p:nvPr/>
          </p:nvSpPr>
          <p:spPr bwMode="auto">
            <a:xfrm>
              <a:off x="272" y="2329"/>
              <a:ext cx="1012" cy="286"/>
            </a:xfrm>
            <a:prstGeom prst="roundRect">
              <a:avLst>
                <a:gd name="adj" fmla="val 16667"/>
              </a:avLst>
            </a:prstGeom>
            <a:solidFill>
              <a:schemeClr val="accent1"/>
            </a:solidFill>
            <a:ln w="9525">
              <a:solidFill>
                <a:schemeClr val="tx1"/>
              </a:solidFill>
              <a:round/>
              <a:headEnd/>
              <a:tailEnd/>
            </a:ln>
          </p:spPr>
          <p:txBody>
            <a:bodyPr vert="horz" wrap="none" lIns="58852" tIns="29427" rIns="58852" bIns="29427" numCol="1" anchor="ctr" anchorCtr="0" compatLnSpc="1">
              <a:prstTxWarp prst="textNoShape">
                <a:avLst/>
              </a:prstTxWarp>
            </a:bodyPr>
            <a:lstStyle/>
            <a:p>
              <a:pPr marL="342900" marR="0" lvl="0" indent="-342900" algn="ctr" defTabSz="914400" rtl="0" eaLnBrk="1" fontAlgn="base" latinLnBrk="0" hangingPunct="1">
                <a:lnSpc>
                  <a:spcPct val="90000"/>
                </a:lnSpc>
                <a:spcBef>
                  <a:spcPct val="20000"/>
                </a:spcBef>
                <a:spcAft>
                  <a:spcPct val="0"/>
                </a:spcAft>
                <a:buClrTx/>
                <a:buSzTx/>
                <a:buFontTx/>
                <a:buNone/>
                <a:tabLst/>
              </a:pPr>
              <a:r>
                <a:rPr lang="es-ES" sz="1200" dirty="0">
                  <a:solidFill>
                    <a:schemeClr val="tx1"/>
                  </a:solidFill>
                  <a:latin typeface="Arial" pitchFamily="34" charset="0"/>
                  <a:cs typeface="Arial" pitchFamily="34" charset="0"/>
                </a:rPr>
                <a:t>Depto. </a:t>
              </a:r>
            </a:p>
            <a:p>
              <a:pPr marL="342900" marR="0" lvl="0" indent="-342900" algn="ctr" defTabSz="914400" rtl="0" eaLnBrk="1" fontAlgn="base" latinLnBrk="0" hangingPunct="1">
                <a:lnSpc>
                  <a:spcPct val="90000"/>
                </a:lnSpc>
                <a:spcBef>
                  <a:spcPct val="20000"/>
                </a:spcBef>
                <a:spcAft>
                  <a:spcPct val="0"/>
                </a:spcAft>
                <a:buClrTx/>
                <a:buSzTx/>
                <a:buFontTx/>
                <a:buNone/>
                <a:tabLst/>
              </a:pPr>
              <a:r>
                <a:rPr lang="es-ES" sz="1200" dirty="0">
                  <a:solidFill>
                    <a:schemeClr val="tx1"/>
                  </a:solidFill>
                  <a:latin typeface="Arial" pitchFamily="34" charset="0"/>
                  <a:cs typeface="Arial" pitchFamily="34" charset="0"/>
                </a:rPr>
                <a:t>Logística</a:t>
              </a:r>
              <a:endParaRPr kumimoji="0" lang="es-ES" sz="1200" b="0" i="0" u="none" strike="noStrike" cap="none" normalizeH="0" baseline="0" dirty="0">
                <a:ln>
                  <a:noFill/>
                </a:ln>
                <a:solidFill>
                  <a:schemeClr val="tx1"/>
                </a:solidFill>
                <a:effectLst/>
                <a:latin typeface="Arial" pitchFamily="34" charset="0"/>
                <a:cs typeface="Arial" pitchFamily="34" charset="0"/>
              </a:endParaRPr>
            </a:p>
          </p:txBody>
        </p:sp>
        <p:sp>
          <p:nvSpPr>
            <p:cNvPr id="7" name="_s1042"/>
            <p:cNvSpPr>
              <a:spLocks noChangeArrowheads="1"/>
            </p:cNvSpPr>
            <p:nvPr/>
          </p:nvSpPr>
          <p:spPr bwMode="auto">
            <a:xfrm>
              <a:off x="1428" y="2329"/>
              <a:ext cx="1012" cy="286"/>
            </a:xfrm>
            <a:prstGeom prst="roundRect">
              <a:avLst>
                <a:gd name="adj" fmla="val 16667"/>
              </a:avLst>
            </a:prstGeom>
            <a:solidFill>
              <a:schemeClr val="accent1"/>
            </a:solidFill>
            <a:ln w="9525">
              <a:solidFill>
                <a:schemeClr val="tx1"/>
              </a:solidFill>
              <a:round/>
              <a:headEnd/>
              <a:tailEnd/>
            </a:ln>
          </p:spPr>
          <p:txBody>
            <a:bodyPr vert="horz" wrap="none" lIns="58852" tIns="29427" rIns="58852" bIns="29427" numCol="1" anchor="ctr" anchorCtr="0" compatLnSpc="1">
              <a:prstTxWarp prst="textNoShape">
                <a:avLst/>
              </a:prstTxWarp>
            </a:bodyPr>
            <a:lstStyle/>
            <a:p>
              <a:pPr marL="342900" marR="0" lvl="0" indent="-342900" algn="ctr" defTabSz="914400" rtl="0" eaLnBrk="1" fontAlgn="base" latinLnBrk="0" hangingPunct="1">
                <a:lnSpc>
                  <a:spcPct val="90000"/>
                </a:lnSpc>
                <a:spcBef>
                  <a:spcPct val="20000"/>
                </a:spcBef>
                <a:spcAft>
                  <a:spcPct val="0"/>
                </a:spcAft>
                <a:buClrTx/>
                <a:buSzTx/>
                <a:buFontTx/>
                <a:buNone/>
                <a:tabLst/>
              </a:pPr>
              <a:r>
                <a:rPr kumimoji="0" lang="es-MX" sz="1200" b="0" i="0" u="none" strike="noStrike" cap="none" normalizeH="0" baseline="0" dirty="0">
                  <a:ln>
                    <a:noFill/>
                  </a:ln>
                  <a:solidFill>
                    <a:schemeClr val="tx1"/>
                  </a:solidFill>
                  <a:effectLst/>
                  <a:latin typeface="Arial" pitchFamily="34" charset="0"/>
                  <a:cs typeface="Arial" pitchFamily="34" charset="0"/>
                </a:rPr>
                <a:t>Depto.</a:t>
              </a:r>
            </a:p>
            <a:p>
              <a:pPr marL="342900" marR="0" lvl="0" indent="-342900" algn="ctr" defTabSz="914400" rtl="0" eaLnBrk="1" fontAlgn="base" latinLnBrk="0" hangingPunct="1">
                <a:lnSpc>
                  <a:spcPct val="90000"/>
                </a:lnSpc>
                <a:spcBef>
                  <a:spcPct val="20000"/>
                </a:spcBef>
                <a:spcAft>
                  <a:spcPct val="0"/>
                </a:spcAft>
                <a:buClrTx/>
                <a:buSzTx/>
                <a:buFontTx/>
                <a:buNone/>
                <a:tabLst/>
              </a:pPr>
              <a:r>
                <a:rPr lang="es-MX" sz="1200" dirty="0">
                  <a:solidFill>
                    <a:schemeClr val="tx1"/>
                  </a:solidFill>
                  <a:latin typeface="Arial" pitchFamily="34" charset="0"/>
                  <a:cs typeface="Arial" pitchFamily="34" charset="0"/>
                </a:rPr>
                <a:t>Administración</a:t>
              </a:r>
              <a:endParaRPr kumimoji="0" lang="es-MX" sz="1200" b="0" i="0" u="none" strike="noStrike" cap="none" normalizeH="0" baseline="0" dirty="0">
                <a:ln>
                  <a:noFill/>
                </a:ln>
                <a:solidFill>
                  <a:schemeClr val="tx1"/>
                </a:solidFill>
                <a:effectLst/>
                <a:latin typeface="Arial" pitchFamily="34" charset="0"/>
                <a:cs typeface="Arial" pitchFamily="34" charset="0"/>
              </a:endParaRPr>
            </a:p>
          </p:txBody>
        </p:sp>
        <p:sp>
          <p:nvSpPr>
            <p:cNvPr id="8" name="_s1043"/>
            <p:cNvSpPr>
              <a:spLocks noChangeArrowheads="1"/>
            </p:cNvSpPr>
            <p:nvPr/>
          </p:nvSpPr>
          <p:spPr bwMode="auto">
            <a:xfrm>
              <a:off x="4896" y="2329"/>
              <a:ext cx="1012" cy="286"/>
            </a:xfrm>
            <a:prstGeom prst="roundRect">
              <a:avLst>
                <a:gd name="adj" fmla="val 16667"/>
              </a:avLst>
            </a:prstGeom>
            <a:solidFill>
              <a:schemeClr val="accent1"/>
            </a:solidFill>
            <a:ln w="9525">
              <a:solidFill>
                <a:schemeClr val="tx1"/>
              </a:solidFill>
              <a:round/>
              <a:headEnd/>
              <a:tailEnd/>
            </a:ln>
          </p:spPr>
          <p:txBody>
            <a:bodyPr vert="horz" wrap="none" lIns="58852" tIns="29427" rIns="58852" bIns="29427" numCol="1" anchor="ctr" anchorCtr="0" compatLnSpc="1">
              <a:prstTxWarp prst="textNoShape">
                <a:avLst/>
              </a:prstTxWarp>
            </a:bodyPr>
            <a:lstStyle/>
            <a:p>
              <a:pPr marL="342900" marR="0" lvl="0" indent="-342900" algn="ctr" defTabSz="914400" rtl="0" eaLnBrk="1" fontAlgn="base" latinLnBrk="0" hangingPunct="1">
                <a:lnSpc>
                  <a:spcPct val="90000"/>
                </a:lnSpc>
                <a:spcBef>
                  <a:spcPct val="20000"/>
                </a:spcBef>
                <a:spcAft>
                  <a:spcPct val="0"/>
                </a:spcAft>
                <a:buClrTx/>
                <a:buSzTx/>
                <a:buFontTx/>
                <a:buNone/>
                <a:tabLst/>
              </a:pPr>
              <a:r>
                <a:rPr kumimoji="0" lang="es-MX" sz="1200" b="0" i="0" u="none" strike="noStrike" cap="none" normalizeH="0" baseline="0" dirty="0">
                  <a:ln>
                    <a:noFill/>
                  </a:ln>
                  <a:solidFill>
                    <a:schemeClr val="tx1"/>
                  </a:solidFill>
                  <a:effectLst/>
                  <a:latin typeface="Arial" pitchFamily="34" charset="0"/>
                  <a:cs typeface="Arial" pitchFamily="34" charset="0"/>
                </a:rPr>
                <a:t>Depto. </a:t>
              </a:r>
            </a:p>
            <a:p>
              <a:pPr marL="342900" marR="0" lvl="0" indent="-342900" algn="ctr" defTabSz="914400" rtl="0" eaLnBrk="1" fontAlgn="base" latinLnBrk="0" hangingPunct="1">
                <a:lnSpc>
                  <a:spcPct val="90000"/>
                </a:lnSpc>
                <a:spcBef>
                  <a:spcPct val="20000"/>
                </a:spcBef>
                <a:spcAft>
                  <a:spcPct val="0"/>
                </a:spcAft>
                <a:buClrTx/>
                <a:buSzTx/>
                <a:buFontTx/>
                <a:buNone/>
                <a:tabLst/>
              </a:pPr>
              <a:r>
                <a:rPr lang="es-MX" sz="1200" dirty="0">
                  <a:solidFill>
                    <a:schemeClr val="tx1"/>
                  </a:solidFill>
                  <a:latin typeface="Arial" pitchFamily="34" charset="0"/>
                  <a:cs typeface="Arial" pitchFamily="34" charset="0"/>
                </a:rPr>
                <a:t>Mantenimiento</a:t>
              </a:r>
              <a:endParaRPr kumimoji="0" lang="es-MX" sz="1200" b="0" i="0" u="none" strike="noStrike" cap="none" normalizeH="0" baseline="0" dirty="0">
                <a:ln>
                  <a:noFill/>
                </a:ln>
                <a:solidFill>
                  <a:schemeClr val="tx1"/>
                </a:solidFill>
                <a:effectLst/>
                <a:latin typeface="Arial" pitchFamily="34" charset="0"/>
                <a:cs typeface="Arial" pitchFamily="34" charset="0"/>
              </a:endParaRPr>
            </a:p>
          </p:txBody>
        </p:sp>
        <p:sp>
          <p:nvSpPr>
            <p:cNvPr id="11" name="_s1046"/>
            <p:cNvSpPr>
              <a:spLocks noChangeArrowheads="1"/>
            </p:cNvSpPr>
            <p:nvPr/>
          </p:nvSpPr>
          <p:spPr bwMode="auto">
            <a:xfrm>
              <a:off x="3740" y="2329"/>
              <a:ext cx="1012" cy="286"/>
            </a:xfrm>
            <a:prstGeom prst="roundRect">
              <a:avLst>
                <a:gd name="adj" fmla="val 16667"/>
              </a:avLst>
            </a:prstGeom>
            <a:solidFill>
              <a:schemeClr val="accent1"/>
            </a:solidFill>
            <a:ln w="9525">
              <a:solidFill>
                <a:schemeClr val="tx1"/>
              </a:solidFill>
              <a:round/>
              <a:headEnd/>
              <a:tailEnd/>
            </a:ln>
          </p:spPr>
          <p:txBody>
            <a:bodyPr vert="horz" wrap="none" lIns="58852" tIns="29427" rIns="58852" bIns="29427" numCol="1" anchor="ctr" anchorCtr="0" compatLnSpc="1">
              <a:prstTxWarp prst="textNoShape">
                <a:avLst/>
              </a:prstTxWarp>
            </a:bodyPr>
            <a:lstStyle/>
            <a:p>
              <a:pPr marL="342900" marR="0" lvl="0" indent="-342900" algn="ctr" defTabSz="914400" rtl="0" eaLnBrk="1" fontAlgn="base" latinLnBrk="0" hangingPunct="1">
                <a:lnSpc>
                  <a:spcPct val="90000"/>
                </a:lnSpc>
                <a:spcBef>
                  <a:spcPct val="20000"/>
                </a:spcBef>
                <a:spcAft>
                  <a:spcPct val="0"/>
                </a:spcAft>
                <a:buClrTx/>
                <a:buSzTx/>
                <a:buFontTx/>
                <a:buNone/>
                <a:tabLst/>
              </a:pPr>
              <a:r>
                <a:rPr kumimoji="0" lang="es-MX" sz="1200" b="0" i="0" u="none" strike="noStrike" cap="none" normalizeH="0" baseline="0" dirty="0">
                  <a:ln>
                    <a:noFill/>
                  </a:ln>
                  <a:solidFill>
                    <a:schemeClr val="tx1"/>
                  </a:solidFill>
                  <a:effectLst/>
                  <a:latin typeface="Arial" pitchFamily="34" charset="0"/>
                  <a:cs typeface="Arial" pitchFamily="34" charset="0"/>
                </a:rPr>
                <a:t>Depto. </a:t>
              </a:r>
            </a:p>
            <a:p>
              <a:pPr marL="342900" marR="0" lvl="0" indent="-342900" algn="ctr" defTabSz="914400" rtl="0" eaLnBrk="1" fontAlgn="base" latinLnBrk="0" hangingPunct="1">
                <a:lnSpc>
                  <a:spcPct val="90000"/>
                </a:lnSpc>
                <a:spcBef>
                  <a:spcPct val="20000"/>
                </a:spcBef>
                <a:spcAft>
                  <a:spcPct val="0"/>
                </a:spcAft>
                <a:buClrTx/>
                <a:buSzTx/>
                <a:buFontTx/>
                <a:buNone/>
                <a:tabLst/>
              </a:pPr>
              <a:r>
                <a:rPr lang="es-MX" sz="1200" dirty="0">
                  <a:solidFill>
                    <a:schemeClr val="tx1"/>
                  </a:solidFill>
                  <a:latin typeface="Arial" pitchFamily="34" charset="0"/>
                  <a:cs typeface="Arial" pitchFamily="34" charset="0"/>
                </a:rPr>
                <a:t>Producción</a:t>
              </a:r>
            </a:p>
            <a:p>
              <a:pPr marL="342900" marR="0" lvl="0" indent="-342900" algn="ctr" defTabSz="914400" rtl="0" eaLnBrk="1" fontAlgn="base" latinLnBrk="0" hangingPunct="1">
                <a:lnSpc>
                  <a:spcPct val="90000"/>
                </a:lnSpc>
                <a:spcBef>
                  <a:spcPct val="20000"/>
                </a:spcBef>
                <a:spcAft>
                  <a:spcPct val="0"/>
                </a:spcAft>
                <a:buClrTx/>
                <a:buSzTx/>
                <a:buFontTx/>
                <a:buNone/>
                <a:tabLst/>
              </a:pPr>
              <a:r>
                <a:rPr kumimoji="0" lang="es-MX" sz="1200" b="0" i="0" u="none" strike="noStrike" cap="none" normalizeH="0" baseline="0" dirty="0">
                  <a:ln>
                    <a:noFill/>
                  </a:ln>
                  <a:solidFill>
                    <a:schemeClr val="tx1"/>
                  </a:solidFill>
                  <a:effectLst/>
                  <a:latin typeface="Arial" pitchFamily="34" charset="0"/>
                  <a:cs typeface="Arial" pitchFamily="34" charset="0"/>
                </a:rPr>
                <a:t>Novalux</a:t>
              </a:r>
            </a:p>
          </p:txBody>
        </p:sp>
        <p:sp>
          <p:nvSpPr>
            <p:cNvPr id="12" name="_s1047"/>
            <p:cNvSpPr>
              <a:spLocks noChangeArrowheads="1"/>
            </p:cNvSpPr>
            <p:nvPr/>
          </p:nvSpPr>
          <p:spPr bwMode="auto">
            <a:xfrm>
              <a:off x="2584" y="2329"/>
              <a:ext cx="1012" cy="286"/>
            </a:xfrm>
            <a:prstGeom prst="roundRect">
              <a:avLst>
                <a:gd name="adj" fmla="val 16667"/>
              </a:avLst>
            </a:prstGeom>
            <a:solidFill>
              <a:schemeClr val="accent1"/>
            </a:solidFill>
            <a:ln w="9525">
              <a:solidFill>
                <a:schemeClr val="tx1"/>
              </a:solidFill>
              <a:round/>
              <a:headEnd/>
              <a:tailEnd/>
            </a:ln>
          </p:spPr>
          <p:txBody>
            <a:bodyPr vert="horz" wrap="none" lIns="58852" tIns="29427" rIns="58852" bIns="29427" numCol="1" anchor="ctr" anchorCtr="0" compatLnSpc="1">
              <a:prstTxWarp prst="textNoShape">
                <a:avLst/>
              </a:prstTxWarp>
            </a:bodyPr>
            <a:lstStyle/>
            <a:p>
              <a:pPr marL="342900" marR="0" lvl="0" indent="-342900" algn="ctr" defTabSz="914400" rtl="0" eaLnBrk="1" fontAlgn="base" latinLnBrk="0" hangingPunct="1">
                <a:lnSpc>
                  <a:spcPct val="90000"/>
                </a:lnSpc>
                <a:spcBef>
                  <a:spcPct val="20000"/>
                </a:spcBef>
                <a:spcAft>
                  <a:spcPct val="0"/>
                </a:spcAft>
                <a:buClrTx/>
                <a:buSzTx/>
                <a:buFontTx/>
                <a:buNone/>
                <a:tabLst/>
              </a:pPr>
              <a:r>
                <a:rPr kumimoji="0" lang="es-MX" sz="1200" b="0" i="0" u="none" strike="noStrike" cap="none" normalizeH="0" baseline="0" dirty="0">
                  <a:ln>
                    <a:noFill/>
                  </a:ln>
                  <a:solidFill>
                    <a:schemeClr val="tx1"/>
                  </a:solidFill>
                  <a:effectLst/>
                  <a:latin typeface="Arial" pitchFamily="34" charset="0"/>
                  <a:cs typeface="Arial" pitchFamily="34" charset="0"/>
                </a:rPr>
                <a:t>Depto. </a:t>
              </a:r>
            </a:p>
            <a:p>
              <a:pPr marL="342900" marR="0" lvl="0" indent="-342900" algn="ctr" defTabSz="914400" rtl="0" eaLnBrk="1" fontAlgn="base" latinLnBrk="0" hangingPunct="1">
                <a:lnSpc>
                  <a:spcPct val="90000"/>
                </a:lnSpc>
                <a:spcBef>
                  <a:spcPct val="20000"/>
                </a:spcBef>
                <a:spcAft>
                  <a:spcPct val="0"/>
                </a:spcAft>
                <a:buClrTx/>
                <a:buSzTx/>
                <a:buFontTx/>
                <a:buNone/>
                <a:tabLst/>
              </a:pPr>
              <a:r>
                <a:rPr kumimoji="0" lang="es-MX" sz="1200" b="0" i="0" u="none" strike="noStrike" cap="none" normalizeH="0" baseline="0" dirty="0">
                  <a:ln>
                    <a:noFill/>
                  </a:ln>
                  <a:solidFill>
                    <a:schemeClr val="tx1"/>
                  </a:solidFill>
                  <a:effectLst/>
                  <a:latin typeface="Arial" pitchFamily="34" charset="0"/>
                  <a:cs typeface="Arial" pitchFamily="34" charset="0"/>
                </a:rPr>
                <a:t>Producción </a:t>
              </a:r>
            </a:p>
            <a:p>
              <a:pPr marL="342900" marR="0" lvl="0" indent="-342900" algn="ctr" defTabSz="914400" rtl="0" eaLnBrk="1" fontAlgn="base" latinLnBrk="0" hangingPunct="1">
                <a:lnSpc>
                  <a:spcPct val="90000"/>
                </a:lnSpc>
                <a:spcBef>
                  <a:spcPct val="20000"/>
                </a:spcBef>
                <a:spcAft>
                  <a:spcPct val="0"/>
                </a:spcAft>
                <a:buClrTx/>
                <a:buSzTx/>
                <a:buFontTx/>
                <a:buNone/>
                <a:tabLst/>
              </a:pPr>
              <a:r>
                <a:rPr kumimoji="0" lang="es-MX" sz="1200" b="0" i="0" u="none" strike="noStrike" cap="none" normalizeH="0" baseline="0" dirty="0">
                  <a:ln>
                    <a:noFill/>
                  </a:ln>
                  <a:solidFill>
                    <a:schemeClr val="tx1"/>
                  </a:solidFill>
                  <a:effectLst/>
                  <a:latin typeface="Arial" pitchFamily="34" charset="0"/>
                  <a:cs typeface="Arial" pitchFamily="34" charset="0"/>
                </a:rPr>
                <a:t>PEC</a:t>
              </a:r>
            </a:p>
          </p:txBody>
        </p:sp>
        <p:sp>
          <p:nvSpPr>
            <p:cNvPr id="16" name="_s1051"/>
            <p:cNvSpPr>
              <a:spLocks noChangeArrowheads="1"/>
            </p:cNvSpPr>
            <p:nvPr/>
          </p:nvSpPr>
          <p:spPr bwMode="auto">
            <a:xfrm>
              <a:off x="6052" y="2329"/>
              <a:ext cx="1012" cy="286"/>
            </a:xfrm>
            <a:prstGeom prst="roundRect">
              <a:avLst>
                <a:gd name="adj" fmla="val 16667"/>
              </a:avLst>
            </a:prstGeom>
            <a:solidFill>
              <a:schemeClr val="accent1"/>
            </a:solidFill>
            <a:ln w="9525">
              <a:solidFill>
                <a:schemeClr val="tx1"/>
              </a:solidFill>
              <a:round/>
              <a:headEnd/>
              <a:tailEnd/>
            </a:ln>
          </p:spPr>
          <p:txBody>
            <a:bodyPr vert="horz" wrap="none" lIns="61950" tIns="30975" rIns="61950" bIns="30975" numCol="1" anchor="ctr" anchorCtr="0" compatLnSpc="1">
              <a:prstTxWarp prst="textNoShape">
                <a:avLst/>
              </a:prstTxWarp>
            </a:bodyPr>
            <a:lstStyle/>
            <a:p>
              <a:pPr marL="342900" marR="0" lvl="0" indent="-342900" algn="ctr" defTabSz="914400" rtl="0" eaLnBrk="1" fontAlgn="base" latinLnBrk="0" hangingPunct="1">
                <a:lnSpc>
                  <a:spcPct val="90000"/>
                </a:lnSpc>
                <a:spcBef>
                  <a:spcPct val="20000"/>
                </a:spcBef>
                <a:spcAft>
                  <a:spcPct val="0"/>
                </a:spcAft>
                <a:buClrTx/>
                <a:buSzTx/>
                <a:buFontTx/>
                <a:buNone/>
                <a:tabLst/>
              </a:pPr>
              <a:r>
                <a:rPr kumimoji="0" lang="es-MX" sz="1200" b="0" i="0" u="none" strike="noStrike" cap="none" normalizeH="0" baseline="0" dirty="0">
                  <a:ln>
                    <a:noFill/>
                  </a:ln>
                  <a:solidFill>
                    <a:schemeClr val="tx1"/>
                  </a:solidFill>
                  <a:effectLst/>
                  <a:latin typeface="Arial" pitchFamily="34" charset="0"/>
                  <a:cs typeface="Arial" pitchFamily="34" charset="0"/>
                </a:rPr>
                <a:t>Depto.</a:t>
              </a:r>
            </a:p>
            <a:p>
              <a:pPr marL="342900" marR="0" lvl="0" indent="-342900" algn="ctr" defTabSz="914400" rtl="0" eaLnBrk="1" fontAlgn="base" latinLnBrk="0" hangingPunct="1">
                <a:lnSpc>
                  <a:spcPct val="90000"/>
                </a:lnSpc>
                <a:spcBef>
                  <a:spcPct val="20000"/>
                </a:spcBef>
                <a:spcAft>
                  <a:spcPct val="0"/>
                </a:spcAft>
                <a:buClrTx/>
                <a:buSzTx/>
                <a:buFontTx/>
                <a:buNone/>
                <a:tabLst/>
              </a:pPr>
              <a:r>
                <a:rPr lang="es-MX" sz="1200" dirty="0">
                  <a:solidFill>
                    <a:schemeClr val="tx1"/>
                  </a:solidFill>
                  <a:latin typeface="Arial" pitchFamily="34" charset="0"/>
                  <a:cs typeface="Arial" pitchFamily="34" charset="0"/>
                </a:rPr>
                <a:t>RH</a:t>
              </a:r>
              <a:endParaRPr kumimoji="0" lang="es-MX" sz="1200" b="0" i="0" u="none" strike="noStrike" cap="none" normalizeH="0" baseline="0" dirty="0">
                <a:ln>
                  <a:noFill/>
                </a:ln>
                <a:solidFill>
                  <a:schemeClr val="tx1"/>
                </a:solidFill>
                <a:effectLst/>
                <a:latin typeface="Arial" pitchFamily="34" charset="0"/>
                <a:cs typeface="Arial" pitchFamily="34" charset="0"/>
              </a:endParaRPr>
            </a:p>
          </p:txBody>
        </p:sp>
        <p:sp>
          <p:nvSpPr>
            <p:cNvPr id="18" name="_s1053"/>
            <p:cNvSpPr>
              <a:spLocks noChangeArrowheads="1"/>
            </p:cNvSpPr>
            <p:nvPr/>
          </p:nvSpPr>
          <p:spPr bwMode="auto">
            <a:xfrm>
              <a:off x="1909" y="1764"/>
              <a:ext cx="1012" cy="286"/>
            </a:xfrm>
            <a:prstGeom prst="roundRect">
              <a:avLst>
                <a:gd name="adj" fmla="val 16667"/>
              </a:avLst>
            </a:prstGeom>
            <a:solidFill>
              <a:schemeClr val="accent1"/>
            </a:solidFill>
            <a:ln w="9525">
              <a:solidFill>
                <a:schemeClr val="tx1"/>
              </a:solidFill>
              <a:round/>
              <a:headEnd/>
              <a:tailEnd/>
            </a:ln>
          </p:spPr>
          <p:txBody>
            <a:bodyPr vert="horz" wrap="none" lIns="87810" tIns="43905" rIns="87810" bIns="43905" numCol="1" anchor="ctr" anchorCtr="0" compatLnSpc="1">
              <a:prstTxWarp prst="textNoShape">
                <a:avLst/>
              </a:prstTxWarp>
            </a:bodyPr>
            <a:lstStyle/>
            <a:p>
              <a:pPr marL="342900" marR="0" lvl="0" indent="-342900" algn="ctr" defTabSz="914400" rtl="0" eaLnBrk="1" fontAlgn="base" latinLnBrk="0" hangingPunct="1">
                <a:lnSpc>
                  <a:spcPct val="90000"/>
                </a:lnSpc>
                <a:spcBef>
                  <a:spcPct val="20000"/>
                </a:spcBef>
                <a:spcAft>
                  <a:spcPct val="0"/>
                </a:spcAft>
                <a:buClrTx/>
                <a:buSzTx/>
                <a:buFontTx/>
                <a:buNone/>
                <a:tabLst/>
              </a:pPr>
              <a:r>
                <a:rPr lang="es-ES" sz="1200" dirty="0">
                  <a:solidFill>
                    <a:schemeClr val="tx1"/>
                  </a:solidFill>
                  <a:latin typeface="Arial" pitchFamily="34" charset="0"/>
                  <a:cs typeface="Arial" pitchFamily="34" charset="0"/>
                </a:rPr>
                <a:t>Formación</a:t>
              </a:r>
              <a:endParaRPr kumimoji="0" lang="es-ES" sz="1200" b="0" i="0" u="none" strike="noStrike" cap="none" normalizeH="0" baseline="0" dirty="0">
                <a:ln>
                  <a:noFill/>
                </a:ln>
                <a:solidFill>
                  <a:schemeClr val="tx1"/>
                </a:solidFill>
                <a:effectLst/>
                <a:latin typeface="Arial" pitchFamily="34" charset="0"/>
                <a:cs typeface="Arial" pitchFamily="34" charset="0"/>
              </a:endParaRPr>
            </a:p>
          </p:txBody>
        </p:sp>
        <p:sp>
          <p:nvSpPr>
            <p:cNvPr id="19" name="_s1054"/>
            <p:cNvSpPr>
              <a:spLocks noChangeArrowheads="1"/>
            </p:cNvSpPr>
            <p:nvPr/>
          </p:nvSpPr>
          <p:spPr bwMode="auto">
            <a:xfrm>
              <a:off x="4042" y="1764"/>
              <a:ext cx="1012" cy="286"/>
            </a:xfrm>
            <a:prstGeom prst="roundRect">
              <a:avLst>
                <a:gd name="adj" fmla="val 16667"/>
              </a:avLst>
            </a:prstGeom>
            <a:solidFill>
              <a:schemeClr val="accent1"/>
            </a:solidFill>
            <a:ln w="9525">
              <a:solidFill>
                <a:schemeClr val="tx1"/>
              </a:solidFill>
              <a:round/>
              <a:headEnd/>
              <a:tailEnd/>
            </a:ln>
          </p:spPr>
          <p:txBody>
            <a:bodyPr vert="horz" wrap="none" lIns="87810" tIns="43905" rIns="87810" bIns="43905" numCol="1" anchor="ctr" anchorCtr="0" compatLnSpc="1">
              <a:prstTxWarp prst="textNoShape">
                <a:avLst/>
              </a:prstTxWarp>
            </a:bodyPr>
            <a:lstStyle/>
            <a:p>
              <a:pPr marL="342900" marR="0" lvl="0" indent="-342900" algn="ctr" defTabSz="914400" rtl="0" eaLnBrk="1" fontAlgn="base" latinLnBrk="0" hangingPunct="1">
                <a:lnSpc>
                  <a:spcPct val="90000"/>
                </a:lnSpc>
                <a:spcBef>
                  <a:spcPct val="20000"/>
                </a:spcBef>
                <a:spcAft>
                  <a:spcPct val="0"/>
                </a:spcAft>
                <a:buClrTx/>
                <a:buSzTx/>
                <a:buFontTx/>
                <a:buNone/>
                <a:tabLst/>
              </a:pPr>
              <a:r>
                <a:rPr kumimoji="0" lang="es-ES" sz="1200" b="0" i="0" u="none" strike="noStrike" cap="none" normalizeH="0" baseline="0" dirty="0">
                  <a:ln>
                    <a:noFill/>
                  </a:ln>
                  <a:solidFill>
                    <a:schemeClr val="tx1"/>
                  </a:solidFill>
                  <a:effectLst/>
                  <a:latin typeface="Arial" pitchFamily="34" charset="0"/>
                  <a:cs typeface="Arial" pitchFamily="34" charset="0"/>
                </a:rPr>
                <a:t>Asesor legal</a:t>
              </a:r>
            </a:p>
          </p:txBody>
        </p:sp>
      </p:grpSp>
      <p:cxnSp>
        <p:nvCxnSpPr>
          <p:cNvPr id="47" name="_s1028">
            <a:extLst>
              <a:ext uri="{FF2B5EF4-FFF2-40B4-BE49-F238E27FC236}">
                <a16:creationId xmlns:a16="http://schemas.microsoft.com/office/drawing/2014/main" id="{ADE00000-C038-003F-FAF3-B6CFBE85E19E}"/>
              </a:ext>
            </a:extLst>
          </p:cNvPr>
          <p:cNvCxnSpPr>
            <a:cxnSpLocks noChangeShapeType="1"/>
            <a:endCxn id="18" idx="3"/>
          </p:cNvCxnSpPr>
          <p:nvPr/>
        </p:nvCxnSpPr>
        <p:spPr bwMode="auto">
          <a:xfrm rot="10800000" flipV="1">
            <a:off x="3497064" y="1460320"/>
            <a:ext cx="766728" cy="1"/>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51" name="CuadroTexto 50">
            <a:extLst>
              <a:ext uri="{FF2B5EF4-FFF2-40B4-BE49-F238E27FC236}">
                <a16:creationId xmlns:a16="http://schemas.microsoft.com/office/drawing/2014/main" id="{AD37BB7D-C7FA-1272-728A-37457B5E4EA5}"/>
              </a:ext>
            </a:extLst>
          </p:cNvPr>
          <p:cNvSpPr txBox="1"/>
          <p:nvPr/>
        </p:nvSpPr>
        <p:spPr>
          <a:xfrm>
            <a:off x="586262" y="4117784"/>
            <a:ext cx="7802162" cy="470000"/>
          </a:xfrm>
          <a:prstGeom prst="rect">
            <a:avLst/>
          </a:prstGeom>
          <a:noFill/>
        </p:spPr>
        <p:txBody>
          <a:bodyPr wrap="square">
            <a:spAutoFit/>
          </a:bodyPr>
          <a:lstStyle/>
          <a:p>
            <a:pPr>
              <a:lnSpc>
                <a:spcPct val="107000"/>
              </a:lnSpc>
              <a:spcAft>
                <a:spcPts val="800"/>
              </a:spcAft>
            </a:pPr>
            <a:r>
              <a:rPr lang="es-MX" sz="2400" dirty="0">
                <a:effectLst/>
                <a:latin typeface="Calibri" panose="020F0502020204030204" pitchFamily="34" charset="0"/>
                <a:ea typeface="Calibri" panose="020F0502020204030204" pitchFamily="34" charset="0"/>
                <a:cs typeface="Times New Roman" panose="02020603050405020304" pitchFamily="18" charset="0"/>
              </a:rPr>
              <a:t>Organigrama de la fábrica Manufacturas </a:t>
            </a:r>
            <a:r>
              <a:rPr lang="es-MX" sz="2400" dirty="0" err="1">
                <a:effectLst/>
                <a:latin typeface="Calibri" panose="020F0502020204030204" pitchFamily="34" charset="0"/>
                <a:ea typeface="Calibri" panose="020F0502020204030204" pitchFamily="34" charset="0"/>
                <a:cs typeface="Times New Roman" panose="02020603050405020304" pitchFamily="18" charset="0"/>
              </a:rPr>
              <a:t>Parqe</a:t>
            </a:r>
            <a:r>
              <a:rPr lang="es-MX" sz="2400" dirty="0">
                <a:effectLst/>
                <a:latin typeface="Calibri" panose="020F0502020204030204" pitchFamily="34" charset="0"/>
                <a:ea typeface="Calibri" panose="020F0502020204030204" pitchFamily="34" charset="0"/>
                <a:cs typeface="Times New Roman" panose="02020603050405020304" pitchFamily="18" charset="0"/>
              </a:rPr>
              <a:t>, SA de CV </a:t>
            </a:r>
          </a:p>
        </p:txBody>
      </p:sp>
    </p:spTree>
    <p:extLst>
      <p:ext uri="{BB962C8B-B14F-4D97-AF65-F5344CB8AC3E}">
        <p14:creationId xmlns:p14="http://schemas.microsoft.com/office/powerpoint/2010/main" val="1488346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EDD860D6-0F33-CDAD-A2FA-91D299417EC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6D95F48-1C5A-AF92-2C85-8A241CA42102}"/>
              </a:ext>
            </a:extLst>
          </p:cNvPr>
          <p:cNvSpPr txBox="1"/>
          <p:nvPr/>
        </p:nvSpPr>
        <p:spPr>
          <a:xfrm>
            <a:off x="683568" y="411510"/>
            <a:ext cx="7488832" cy="830997"/>
          </a:xfrm>
          <a:prstGeom prst="rect">
            <a:avLst/>
          </a:prstGeom>
          <a:noFill/>
        </p:spPr>
        <p:txBody>
          <a:bodyPr wrap="square">
            <a:spAutoFit/>
          </a:bodyPr>
          <a:lstStyle/>
          <a:p>
            <a:r>
              <a:rPr lang="es-ES" sz="2400" b="1" dirty="0">
                <a:latin typeface="Comic Sans MS" pitchFamily="66" charset="0"/>
              </a:rPr>
              <a:t>Jerarquía de puestos en el departamento de recursos humanos en la empresa.</a:t>
            </a:r>
            <a:r>
              <a:rPr lang="es-ES" sz="2400" dirty="0">
                <a:latin typeface="Comic Sans MS" pitchFamily="66" charset="0"/>
              </a:rPr>
              <a:t> </a:t>
            </a:r>
            <a:endParaRPr lang="es-MX" sz="2400" dirty="0"/>
          </a:p>
        </p:txBody>
      </p:sp>
      <p:sp>
        <p:nvSpPr>
          <p:cNvPr id="5" name="CuadroTexto 4">
            <a:extLst>
              <a:ext uri="{FF2B5EF4-FFF2-40B4-BE49-F238E27FC236}">
                <a16:creationId xmlns:a16="http://schemas.microsoft.com/office/drawing/2014/main" id="{8E838DE9-FD25-BFD5-68A4-7FB87585830A}"/>
              </a:ext>
            </a:extLst>
          </p:cNvPr>
          <p:cNvSpPr txBox="1"/>
          <p:nvPr/>
        </p:nvSpPr>
        <p:spPr>
          <a:xfrm>
            <a:off x="683568" y="1483976"/>
            <a:ext cx="4609214" cy="1015663"/>
          </a:xfrm>
          <a:prstGeom prst="rect">
            <a:avLst/>
          </a:prstGeom>
          <a:noFill/>
        </p:spPr>
        <p:txBody>
          <a:bodyPr wrap="square">
            <a:spAutoFit/>
          </a:bodyPr>
          <a:lstStyle/>
          <a:p>
            <a:pPr marL="812800" indent="-812800"/>
            <a:r>
              <a:rPr lang="es-ES" sz="2000" dirty="0"/>
              <a:t>DIRECTOR GENERAL </a:t>
            </a:r>
          </a:p>
          <a:p>
            <a:pPr marL="812800" indent="-812800"/>
            <a:r>
              <a:rPr lang="es-ES" sz="2000" dirty="0"/>
              <a:t>GERENTE DE PLANTA </a:t>
            </a:r>
          </a:p>
          <a:p>
            <a:pPr marL="812800" indent="-812800"/>
            <a:r>
              <a:rPr lang="es-ES" sz="2000" dirty="0"/>
              <a:t>JEFE DE ADMINISTRACION DE RH.</a:t>
            </a:r>
          </a:p>
        </p:txBody>
      </p:sp>
      <p:sp>
        <p:nvSpPr>
          <p:cNvPr id="7" name="CuadroTexto 6">
            <a:extLst>
              <a:ext uri="{FF2B5EF4-FFF2-40B4-BE49-F238E27FC236}">
                <a16:creationId xmlns:a16="http://schemas.microsoft.com/office/drawing/2014/main" id="{C2A64B9F-C216-E993-D51D-F21D874084E7}"/>
              </a:ext>
            </a:extLst>
          </p:cNvPr>
          <p:cNvSpPr txBox="1"/>
          <p:nvPr/>
        </p:nvSpPr>
        <p:spPr>
          <a:xfrm>
            <a:off x="683568" y="2925775"/>
            <a:ext cx="7200800" cy="1394997"/>
          </a:xfrm>
          <a:prstGeom prst="rect">
            <a:avLst/>
          </a:prstGeom>
          <a:noFill/>
        </p:spPr>
        <p:txBody>
          <a:bodyPr wrap="square">
            <a:spAutoFit/>
          </a:bodyPr>
          <a:lstStyle/>
          <a:p>
            <a:pPr>
              <a:lnSpc>
                <a:spcPct val="107000"/>
              </a:lnSpc>
              <a:spcAft>
                <a:spcPts val="800"/>
              </a:spcAft>
            </a:pPr>
            <a:r>
              <a:rPr lang="es-MX" sz="2000" dirty="0">
                <a:effectLst/>
                <a:latin typeface="Calibri" panose="020F0502020204030204" pitchFamily="34" charset="0"/>
                <a:ea typeface="Calibri" panose="020F0502020204030204" pitchFamily="34" charset="0"/>
                <a:cs typeface="Times New Roman" panose="02020603050405020304" pitchFamily="18" charset="0"/>
              </a:rPr>
              <a:t>COORDINACION CON TODOS LOS JEFES DE PROCESOS DE TODOS LOS DEPARTAMENTOS PARA LA ADECUADA ADMINISTRACION DEL PERSONAL DE LAS DOS LINEAS DE FABRICACION, MANTENIMIENTO, LOGISTICA, ADMINISTRACION, </a:t>
            </a:r>
          </a:p>
        </p:txBody>
      </p:sp>
    </p:spTree>
    <p:extLst>
      <p:ext uri="{BB962C8B-B14F-4D97-AF65-F5344CB8AC3E}">
        <p14:creationId xmlns:p14="http://schemas.microsoft.com/office/powerpoint/2010/main" val="1921782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68000">
              <a:schemeClr val="accent1"/>
            </a:gs>
            <a:gs pos="100000">
              <a:schemeClr val="accent5"/>
            </a:gs>
          </a:gsLst>
          <a:path path="circle">
            <a:fillToRect r="100000" b="100000"/>
          </a:path>
          <a:tileRect l="-100000" t="-100000"/>
        </a:gradFill>
        <a:effectLst/>
      </p:bgPr>
    </p:bg>
    <p:spTree>
      <p:nvGrpSpPr>
        <p:cNvPr id="1" name="Shape 197"/>
        <p:cNvGrpSpPr/>
        <p:nvPr/>
      </p:nvGrpSpPr>
      <p:grpSpPr>
        <a:xfrm>
          <a:off x="0" y="0"/>
          <a:ext cx="0" cy="0"/>
          <a:chOff x="0" y="0"/>
          <a:chExt cx="0" cy="0"/>
        </a:xfrm>
      </p:grpSpPr>
      <p:sp>
        <p:nvSpPr>
          <p:cNvPr id="198" name="Google Shape;198;p25"/>
          <p:cNvSpPr/>
          <p:nvPr/>
        </p:nvSpPr>
        <p:spPr>
          <a:xfrm>
            <a:off x="514725" y="637784"/>
            <a:ext cx="8171736" cy="3892835"/>
          </a:xfrm>
          <a:custGeom>
            <a:avLst/>
            <a:gdLst/>
            <a:ahLst/>
            <a:cxnLst/>
            <a:rect l="l" t="t" r="r" b="b"/>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chemeClr val="dk1"/>
          </a:solidFill>
          <a:ln>
            <a:noFill/>
          </a:ln>
          <a:effectLst>
            <a:outerShdw blurRad="271463"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5"/>
          <p:cNvSpPr txBox="1">
            <a:spLocks noGrp="1"/>
          </p:cNvSpPr>
          <p:nvPr>
            <p:ph type="title" idx="4294967295"/>
          </p:nvPr>
        </p:nvSpPr>
        <p:spPr>
          <a:xfrm>
            <a:off x="855300" y="302600"/>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t>Mapa Mundial</a:t>
            </a:r>
            <a:endParaRPr dirty="0"/>
          </a:p>
        </p:txBody>
      </p:sp>
      <p:sp>
        <p:nvSpPr>
          <p:cNvPr id="200" name="Google Shape;200;p25"/>
          <p:cNvSpPr/>
          <p:nvPr/>
        </p:nvSpPr>
        <p:spPr>
          <a:xfrm>
            <a:off x="1403648" y="2190153"/>
            <a:ext cx="706200" cy="202500"/>
          </a:xfrm>
          <a:prstGeom prst="wedgeRectCallout">
            <a:avLst>
              <a:gd name="adj1" fmla="val -21428"/>
              <a:gd name="adj2" fmla="val 8428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dk1"/>
                </a:solidFill>
                <a:latin typeface="Red Hat Text"/>
                <a:ea typeface="Red Hat Text"/>
                <a:cs typeface="Red Hat Text"/>
                <a:sym typeface="Red Hat Text"/>
              </a:rPr>
              <a:t>office</a:t>
            </a:r>
            <a:endParaRPr sz="800" dirty="0">
              <a:solidFill>
                <a:schemeClr val="dk1"/>
              </a:solidFill>
              <a:latin typeface="Red Hat Text"/>
              <a:ea typeface="Red Hat Text"/>
              <a:cs typeface="Red Hat Text"/>
              <a:sym typeface="Red Hat Text"/>
            </a:endParaRPr>
          </a:p>
        </p:txBody>
      </p:sp>
      <p:sp>
        <p:nvSpPr>
          <p:cNvPr id="201" name="Google Shape;201;p2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a:t>
            </a:fld>
            <a:endParaRPr/>
          </a:p>
        </p:txBody>
      </p:sp>
      <p:sp>
        <p:nvSpPr>
          <p:cNvPr id="202" name="Google Shape;202;p25"/>
          <p:cNvSpPr txBox="1">
            <a:spLocks noGrp="1"/>
          </p:cNvSpPr>
          <p:nvPr>
            <p:ph type="body" idx="4294967295"/>
          </p:nvPr>
        </p:nvSpPr>
        <p:spPr>
          <a:xfrm>
            <a:off x="457200" y="4756975"/>
            <a:ext cx="7719300" cy="3069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2000" b="1" dirty="0"/>
              <a:t>Grupo </a:t>
            </a:r>
            <a:r>
              <a:rPr lang="en" sz="2000" b="1" dirty="0">
                <a:solidFill>
                  <a:schemeClr val="accent2">
                    <a:lumMod val="60000"/>
                    <a:lumOff val="40000"/>
                  </a:schemeClr>
                </a:solidFill>
              </a:rPr>
              <a:t>ATD al Cuidado del Ambiente SA de CV</a:t>
            </a:r>
            <a:endParaRPr sz="2000" dirty="0"/>
          </a:p>
          <a:p>
            <a:pPr marL="0" lvl="0" indent="0" algn="l" rtl="0">
              <a:spcBef>
                <a:spcPts val="600"/>
              </a:spcBef>
              <a:spcAft>
                <a:spcPts val="600"/>
              </a:spcAft>
              <a:buNone/>
            </a:pPr>
            <a:endParaRPr sz="9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F30DBEFC-263B-BFEE-E1DA-7D81C53F98C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C87F776-B85F-AC01-A581-2A1E03848A19}"/>
              </a:ext>
            </a:extLst>
          </p:cNvPr>
          <p:cNvSpPr txBox="1"/>
          <p:nvPr/>
        </p:nvSpPr>
        <p:spPr>
          <a:xfrm>
            <a:off x="179512" y="0"/>
            <a:ext cx="4609214" cy="523220"/>
          </a:xfrm>
          <a:prstGeom prst="rect">
            <a:avLst/>
          </a:prstGeom>
          <a:noFill/>
        </p:spPr>
        <p:txBody>
          <a:bodyPr wrap="square">
            <a:spAutoFit/>
          </a:bodyPr>
          <a:lstStyle/>
          <a:p>
            <a:r>
              <a:rPr lang="es-ES" sz="1400" b="1" dirty="0">
                <a:latin typeface="Comic Sans MS" pitchFamily="66" charset="0"/>
              </a:rPr>
              <a:t>Modelo de la </a:t>
            </a:r>
            <a:r>
              <a:rPr lang="es-ES" b="1" dirty="0">
                <a:latin typeface="Comic Sans MS" pitchFamily="66" charset="0"/>
              </a:rPr>
              <a:t>gest</a:t>
            </a:r>
            <a:r>
              <a:rPr lang="es-ES" sz="1400" b="1" dirty="0">
                <a:latin typeface="Comic Sans MS" pitchFamily="66" charset="0"/>
              </a:rPr>
              <a:t>ión de los recursos humanos y los subsistemas que lo  componen.</a:t>
            </a:r>
            <a:r>
              <a:rPr lang="es-ES" sz="1400" dirty="0">
                <a:latin typeface="Comic Sans MS" pitchFamily="66" charset="0"/>
              </a:rPr>
              <a:t> </a:t>
            </a:r>
            <a:endParaRPr lang="es-MX" dirty="0"/>
          </a:p>
        </p:txBody>
      </p:sp>
      <p:pic>
        <p:nvPicPr>
          <p:cNvPr id="4" name="Picture 5">
            <a:extLst>
              <a:ext uri="{FF2B5EF4-FFF2-40B4-BE49-F238E27FC236}">
                <a16:creationId xmlns:a16="http://schemas.microsoft.com/office/drawing/2014/main" id="{2111AED9-F989-EF6F-0A5B-EC82119919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7534"/>
            <a:ext cx="9144000" cy="4515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442321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D9103C4A-79FD-878E-B653-4E322188A812}"/>
            </a:ext>
          </a:extLst>
        </p:cNvPr>
        <p:cNvGrpSpPr/>
        <p:nvPr/>
      </p:nvGrpSpPr>
      <p:grpSpPr>
        <a:xfrm>
          <a:off x="0" y="0"/>
          <a:ext cx="0" cy="0"/>
          <a:chOff x="0" y="0"/>
          <a:chExt cx="0" cy="0"/>
        </a:xfrm>
      </p:grpSpPr>
      <p:sp>
        <p:nvSpPr>
          <p:cNvPr id="1354" name="Google Shape;1354;p50">
            <a:extLst>
              <a:ext uri="{FF2B5EF4-FFF2-40B4-BE49-F238E27FC236}">
                <a16:creationId xmlns:a16="http://schemas.microsoft.com/office/drawing/2014/main" id="{E90EBD07-C9B1-95CA-C44F-C0DE1F0BF7CC}"/>
              </a:ext>
            </a:extLst>
          </p:cNvPr>
          <p:cNvSpPr txBox="1"/>
          <p:nvPr/>
        </p:nvSpPr>
        <p:spPr>
          <a:xfrm>
            <a:off x="1106100" y="2209500"/>
            <a:ext cx="6931800" cy="267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endParaRPr sz="4800" b="1" dirty="0">
              <a:solidFill>
                <a:srgbClr val="0070C0"/>
              </a:solidFill>
              <a:latin typeface="Montserrat"/>
              <a:ea typeface="Montserrat"/>
              <a:cs typeface="Montserrat"/>
              <a:sym typeface="Montserrat"/>
            </a:endParaRPr>
          </a:p>
        </p:txBody>
      </p:sp>
      <p:sp>
        <p:nvSpPr>
          <p:cNvPr id="3" name="CuadroTexto 2">
            <a:extLst>
              <a:ext uri="{FF2B5EF4-FFF2-40B4-BE49-F238E27FC236}">
                <a16:creationId xmlns:a16="http://schemas.microsoft.com/office/drawing/2014/main" id="{4A3CCE6D-4F18-6756-0C70-D9506D827279}"/>
              </a:ext>
            </a:extLst>
          </p:cNvPr>
          <p:cNvSpPr txBox="1"/>
          <p:nvPr/>
        </p:nvSpPr>
        <p:spPr>
          <a:xfrm>
            <a:off x="2267393" y="1615634"/>
            <a:ext cx="4609214" cy="1722331"/>
          </a:xfrm>
          <a:prstGeom prst="rect">
            <a:avLst/>
          </a:prstGeom>
          <a:noFill/>
        </p:spPr>
        <p:txBody>
          <a:bodyPr wrap="square">
            <a:spAutoFit/>
          </a:bodyPr>
          <a:lstStyle/>
          <a:p>
            <a:pPr algn="ctr">
              <a:lnSpc>
                <a:spcPct val="107000"/>
              </a:lnSpc>
              <a:spcAft>
                <a:spcPts val="800"/>
              </a:spcAft>
            </a:pPr>
            <a:r>
              <a:rPr lang="es-MX" sz="2000" dirty="0">
                <a:effectLst/>
                <a:latin typeface="Arial" panose="020B0604020202020204" pitchFamily="34" charset="0"/>
                <a:ea typeface="Calibri" panose="020F0502020204030204" pitchFamily="34" charset="0"/>
                <a:cs typeface="Times New Roman" panose="02020603050405020304" pitchFamily="18" charset="0"/>
              </a:rPr>
              <a:t>Gracias por la atención y recuerda que </a:t>
            </a:r>
            <a:r>
              <a:rPr lang="es-MX" sz="2000" b="1" dirty="0">
                <a:effectLst/>
                <a:latin typeface="Arial" panose="020B0604020202020204" pitchFamily="34" charset="0"/>
                <a:ea typeface="Calibri" panose="020F0502020204030204" pitchFamily="34" charset="0"/>
                <a:cs typeface="Times New Roman" panose="02020603050405020304" pitchFamily="18" charset="0"/>
              </a:rPr>
              <a:t>Manufacturas </a:t>
            </a:r>
            <a:r>
              <a:rPr lang="es-MX" sz="2000" b="1" dirty="0" err="1">
                <a:effectLst/>
                <a:latin typeface="Arial" panose="020B0604020202020204" pitchFamily="34" charset="0"/>
                <a:ea typeface="Calibri" panose="020F0502020204030204" pitchFamily="34" charset="0"/>
                <a:cs typeface="Times New Roman" panose="02020603050405020304" pitchFamily="18" charset="0"/>
              </a:rPr>
              <a:t>Parqe</a:t>
            </a:r>
            <a:r>
              <a:rPr lang="es-MX" sz="2000" b="1">
                <a:effectLst/>
                <a:latin typeface="Arial" panose="020B0604020202020204" pitchFamily="34" charset="0"/>
                <a:ea typeface="Calibri" panose="020F0502020204030204" pitchFamily="34" charset="0"/>
                <a:cs typeface="Times New Roman" panose="02020603050405020304" pitchFamily="18" charset="0"/>
              </a:rPr>
              <a:t>,</a:t>
            </a:r>
            <a:r>
              <a:rPr lang="es-MX" sz="2000">
                <a:effectLst/>
                <a:latin typeface="Arial" panose="020B0604020202020204" pitchFamily="34" charset="0"/>
                <a:ea typeface="Calibri" panose="020F0502020204030204" pitchFamily="34" charset="0"/>
                <a:cs typeface="Times New Roman" panose="02020603050405020304" pitchFamily="18" charset="0"/>
              </a:rPr>
              <a:t> </a:t>
            </a:r>
            <a:r>
              <a:rPr lang="es-MX" sz="2000" dirty="0">
                <a:effectLst/>
                <a:latin typeface="Arial" panose="020B0604020202020204" pitchFamily="34" charset="0"/>
                <a:ea typeface="Calibri" panose="020F0502020204030204" pitchFamily="34" charset="0"/>
                <a:cs typeface="Times New Roman" panose="02020603050405020304" pitchFamily="18" charset="0"/>
              </a:rPr>
              <a:t>es una empresa exitosa, por sus trabajadores comprometidos con fabricar productos de calidad</a:t>
            </a:r>
            <a:endParaRPr lang="es-MX"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2704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 name="Título 1">
            <a:extLst>
              <a:ext uri="{FF2B5EF4-FFF2-40B4-BE49-F238E27FC236}">
                <a16:creationId xmlns:a16="http://schemas.microsoft.com/office/drawing/2014/main" id="{A72C2EF0-458A-71A6-ADF3-A9F4B8E6E751}"/>
              </a:ext>
            </a:extLst>
          </p:cNvPr>
          <p:cNvSpPr>
            <a:spLocks noGrp="1"/>
          </p:cNvSpPr>
          <p:nvPr>
            <p:ph type="ctrTitle"/>
          </p:nvPr>
        </p:nvSpPr>
        <p:spPr>
          <a:xfrm>
            <a:off x="467544" y="803846"/>
            <a:ext cx="8496944" cy="4142804"/>
          </a:xfrm>
        </p:spPr>
        <p:txBody>
          <a:bodyPr/>
          <a:lstStyle/>
          <a:p>
            <a:pPr>
              <a:lnSpc>
                <a:spcPct val="107000"/>
              </a:lnSpc>
              <a:spcAft>
                <a:spcPts val="800"/>
              </a:spcAft>
            </a:pPr>
            <a:r>
              <a:rPr lang="es-MX" sz="2400" b="1" dirty="0">
                <a:effectLst/>
                <a:latin typeface="+mj-lt"/>
                <a:ea typeface="Calibri" panose="020F0502020204030204" pitchFamily="34" charset="0"/>
                <a:cs typeface="Times New Roman" panose="02020603050405020304" pitchFamily="18" charset="0"/>
              </a:rPr>
              <a:t>La memoria depende del ritmo circadiano</a:t>
            </a:r>
            <a:br>
              <a:rPr lang="es-MX" sz="2400" b="1" dirty="0">
                <a:effectLst/>
                <a:latin typeface="+mj-lt"/>
                <a:ea typeface="Calibri" panose="020F0502020204030204" pitchFamily="34" charset="0"/>
                <a:cs typeface="Times New Roman" panose="02020603050405020304" pitchFamily="18" charset="0"/>
              </a:rPr>
            </a:br>
            <a:r>
              <a:rPr lang="es-MX" sz="2400" dirty="0">
                <a:effectLst/>
                <a:latin typeface="+mj-lt"/>
                <a:ea typeface="Calibri" panose="020F0502020204030204" pitchFamily="34" charset="0"/>
                <a:cs typeface="Times New Roman" panose="02020603050405020304" pitchFamily="18" charset="0"/>
              </a:rPr>
              <a:t> </a:t>
            </a:r>
            <a:br>
              <a:rPr lang="es-MX" sz="2400" dirty="0">
                <a:effectLst/>
                <a:latin typeface="+mj-lt"/>
                <a:ea typeface="Calibri" panose="020F0502020204030204" pitchFamily="34" charset="0"/>
                <a:cs typeface="Times New Roman" panose="02020603050405020304" pitchFamily="18" charset="0"/>
              </a:rPr>
            </a:br>
            <a:r>
              <a:rPr lang="es-MX" sz="2400" dirty="0">
                <a:effectLst/>
                <a:latin typeface="+mj-lt"/>
                <a:ea typeface="Calibri" panose="020F0502020204030204" pitchFamily="34" charset="0"/>
                <a:cs typeface="Times New Roman" panose="02020603050405020304" pitchFamily="18" charset="0"/>
              </a:rPr>
              <a:t>¿para que podamos tener una calidad de aprendizaje y adecuado y también depende de la hora del día que elijas para estudiar? Es importante que entiendas que nos preocupan tus habilidades cognitivas como la atención y, lo cual significa que habrá momentos de la jornada en los que serás mucho más receptivo y otros en los que te costará el doble de esfuerzo entender algo. Si quieres sacar el máximo provecho a tus horas de estudio, será mejor que elijas inteligentemente el momento de zambullirte en tus cursos.</a:t>
            </a:r>
            <a:br>
              <a:rPr lang="es-MX" sz="1800" dirty="0">
                <a:effectLst/>
                <a:latin typeface="Calibri" panose="020F0502020204030204" pitchFamily="34" charset="0"/>
                <a:ea typeface="Calibri" panose="020F0502020204030204" pitchFamily="34" charset="0"/>
                <a:cs typeface="Times New Roman" panose="02020603050405020304" pitchFamily="18" charset="0"/>
              </a:rPr>
            </a:br>
            <a:endParaRPr lang="es-MX" dirty="0"/>
          </a:p>
        </p:txBody>
      </p:sp>
      <p:sp>
        <p:nvSpPr>
          <p:cNvPr id="215" name="Google Shape;215;p26"/>
          <p:cNvSpPr txBox="1">
            <a:spLocks noGrp="1"/>
          </p:cNvSpPr>
          <p:nvPr>
            <p:ph type="sldNum" idx="4294967295"/>
          </p:nvPr>
        </p:nvSpPr>
        <p:spPr>
          <a:xfrm>
            <a:off x="8594725" y="4749800"/>
            <a:ext cx="549275" cy="3937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27"/>
          <p:cNvSpPr txBox="1">
            <a:spLocks noGrp="1"/>
          </p:cNvSpPr>
          <p:nvPr>
            <p:ph type="ctrTitle" idx="4294967295"/>
          </p:nvPr>
        </p:nvSpPr>
        <p:spPr>
          <a:xfrm>
            <a:off x="395536" y="571800"/>
            <a:ext cx="8424936" cy="4376214"/>
          </a:xfrm>
          <a:prstGeom prst="rect">
            <a:avLst/>
          </a:prstGeom>
        </p:spPr>
        <p:txBody>
          <a:bodyPr spcFirstLastPara="1" wrap="square" lIns="0" tIns="0" rIns="0" bIns="0" anchor="b" anchorCtr="0">
            <a:noAutofit/>
          </a:bodyPr>
          <a:lstStyle/>
          <a:p>
            <a:pPr>
              <a:lnSpc>
                <a:spcPct val="107000"/>
              </a:lnSpc>
              <a:spcAft>
                <a:spcPts val="800"/>
              </a:spcAft>
            </a:pPr>
            <a:r>
              <a:rPr lang="es-MX" sz="2400" b="1" dirty="0">
                <a:effectLst/>
                <a:latin typeface="Arial" panose="020B0604020202020204" pitchFamily="34" charset="0"/>
                <a:ea typeface="Calibri" panose="020F0502020204030204" pitchFamily="34" charset="0"/>
                <a:cs typeface="Times New Roman" panose="02020603050405020304" pitchFamily="18" charset="0"/>
              </a:rPr>
              <a:t>Workshops</a:t>
            </a:r>
            <a:r>
              <a:rPr lang="es-MX" sz="2400" dirty="0">
                <a:effectLst/>
                <a:latin typeface="Arial" panose="020B0604020202020204" pitchFamily="34" charset="0"/>
                <a:ea typeface="Calibri" panose="020F0502020204030204" pitchFamily="34" charset="0"/>
                <a:cs typeface="Times New Roman" panose="02020603050405020304" pitchFamily="18" charset="0"/>
              </a:rPr>
              <a:t> para nuestra empresa: </a:t>
            </a:r>
            <a:br>
              <a:rPr lang="es-MX" sz="2400" dirty="0">
                <a:effectLst/>
                <a:latin typeface="Arial" panose="020B0604020202020204" pitchFamily="34" charset="0"/>
                <a:ea typeface="Calibri" panose="020F0502020204030204" pitchFamily="34" charset="0"/>
                <a:cs typeface="Times New Roman" panose="02020603050405020304" pitchFamily="18" charset="0"/>
              </a:rPr>
            </a:br>
            <a:br>
              <a:rPr lang="es-MX" sz="2400" dirty="0">
                <a:effectLst/>
                <a:latin typeface="Calibri" panose="020F0502020204030204" pitchFamily="34" charset="0"/>
                <a:ea typeface="Calibri" panose="020F0502020204030204" pitchFamily="34" charset="0"/>
                <a:cs typeface="Times New Roman" panose="02020603050405020304" pitchFamily="18" charset="0"/>
              </a:rPr>
            </a:br>
            <a:r>
              <a:rPr lang="es-MX" sz="2400" dirty="0">
                <a:effectLst/>
                <a:latin typeface="Arial" panose="020B0604020202020204" pitchFamily="34" charset="0"/>
                <a:ea typeface="Calibri" panose="020F0502020204030204" pitchFamily="34" charset="0"/>
                <a:cs typeface="Times New Roman" panose="02020603050405020304" pitchFamily="18" charset="0"/>
              </a:rPr>
              <a:t>Es un taller corto diario o evento de formación que permite a los empleados adquirir nuevos conocimientos o habilidades en un corto período de tiempo, pero de forma intensiva. </a:t>
            </a:r>
            <a:br>
              <a:rPr lang="es-MX" sz="2400" dirty="0">
                <a:effectLst/>
                <a:latin typeface="Calibri" panose="020F0502020204030204" pitchFamily="34" charset="0"/>
                <a:ea typeface="Calibri" panose="020F0502020204030204" pitchFamily="34" charset="0"/>
                <a:cs typeface="Times New Roman" panose="02020603050405020304" pitchFamily="18" charset="0"/>
              </a:rPr>
            </a:br>
            <a:r>
              <a:rPr lang="es-MX" sz="2400" dirty="0">
                <a:effectLst/>
                <a:latin typeface="Arial" panose="020B0604020202020204" pitchFamily="34" charset="0"/>
                <a:ea typeface="Calibri" panose="020F0502020204030204" pitchFamily="34" charset="0"/>
                <a:cs typeface="Times New Roman" panose="02020603050405020304" pitchFamily="18" charset="0"/>
              </a:rPr>
              <a:t>Los </a:t>
            </a:r>
            <a:r>
              <a:rPr lang="es-MX" sz="2400" b="1" dirty="0">
                <a:effectLst/>
                <a:latin typeface="Arial" panose="020B0604020202020204" pitchFamily="34" charset="0"/>
                <a:ea typeface="Calibri" panose="020F0502020204030204" pitchFamily="34" charset="0"/>
                <a:cs typeface="Times New Roman" panose="02020603050405020304" pitchFamily="18" charset="0"/>
              </a:rPr>
              <a:t>workshops</a:t>
            </a:r>
            <a:r>
              <a:rPr lang="es-MX" sz="2400" dirty="0">
                <a:effectLst/>
                <a:latin typeface="Arial" panose="020B0604020202020204" pitchFamily="34" charset="0"/>
                <a:ea typeface="Calibri" panose="020F0502020204030204" pitchFamily="34" charset="0"/>
                <a:cs typeface="Times New Roman" panose="02020603050405020304" pitchFamily="18" charset="0"/>
              </a:rPr>
              <a:t> es la tendencia en el ámbito empresarial y se ha convertido en la herramienta fundamental para el crecimiento y desarrollo de las empresas.</a:t>
            </a:r>
            <a:br>
              <a:rPr lang="es-MX" sz="2400" dirty="0">
                <a:effectLst/>
                <a:latin typeface="Calibri" panose="020F0502020204030204" pitchFamily="34" charset="0"/>
                <a:ea typeface="Calibri" panose="020F0502020204030204" pitchFamily="34" charset="0"/>
                <a:cs typeface="Times New Roman" panose="02020603050405020304" pitchFamily="18" charset="0"/>
              </a:rPr>
            </a:br>
            <a:r>
              <a:rPr lang="es-MX" sz="2400" dirty="0">
                <a:effectLst/>
                <a:latin typeface="Calibri" panose="020F0502020204030204" pitchFamily="34" charset="0"/>
                <a:ea typeface="Calibri" panose="020F0502020204030204" pitchFamily="34" charset="0"/>
                <a:cs typeface="Times New Roman" panose="02020603050405020304" pitchFamily="18" charset="0"/>
              </a:rPr>
              <a:t> </a:t>
            </a:r>
            <a:br>
              <a:rPr lang="es-MX" sz="2400" dirty="0">
                <a:effectLst/>
                <a:latin typeface="Calibri" panose="020F0502020204030204" pitchFamily="34" charset="0"/>
                <a:ea typeface="Calibri" panose="020F0502020204030204" pitchFamily="34" charset="0"/>
                <a:cs typeface="Times New Roman" panose="02020603050405020304" pitchFamily="18" charset="0"/>
              </a:rPr>
            </a:br>
            <a:r>
              <a:rPr lang="es-ES_tradnl" sz="2400" dirty="0">
                <a:effectLst/>
                <a:latin typeface="Arial" panose="020B0604020202020204" pitchFamily="34" charset="0"/>
                <a:ea typeface="Calibri" panose="020F0502020204030204" pitchFamily="34" charset="0"/>
              </a:rPr>
              <a:t>Los objetivos se utilizan para crear directrices y como medio de medir los logros</a:t>
            </a:r>
            <a:endParaRPr sz="2400" dirty="0"/>
          </a:p>
        </p:txBody>
      </p:sp>
      <p:sp>
        <p:nvSpPr>
          <p:cNvPr id="226" name="Google Shape;226;p2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B22ED863-E168-7354-D1A2-7CC5B1ED17A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5</a:t>
            </a:fld>
            <a:endParaRPr lang="es-MX"/>
          </a:p>
        </p:txBody>
      </p:sp>
      <p:pic>
        <p:nvPicPr>
          <p:cNvPr id="3" name="Imagen 2">
            <a:extLst>
              <a:ext uri="{FF2B5EF4-FFF2-40B4-BE49-F238E27FC236}">
                <a16:creationId xmlns:a16="http://schemas.microsoft.com/office/drawing/2014/main" id="{0D26AA21-5BD7-1D9F-BB4A-B1C129F7276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477" y="123478"/>
            <a:ext cx="8969048" cy="4896544"/>
          </a:xfrm>
          <a:prstGeom prst="rect">
            <a:avLst/>
          </a:prstGeom>
          <a:noFill/>
          <a:ln>
            <a:noFill/>
          </a:ln>
        </p:spPr>
      </p:pic>
    </p:spTree>
    <p:extLst>
      <p:ext uri="{BB962C8B-B14F-4D97-AF65-F5344CB8AC3E}">
        <p14:creationId xmlns:p14="http://schemas.microsoft.com/office/powerpoint/2010/main" val="1140219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2" name="Google Shape;232;p2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3" name="Título 2">
            <a:extLst>
              <a:ext uri="{FF2B5EF4-FFF2-40B4-BE49-F238E27FC236}">
                <a16:creationId xmlns:a16="http://schemas.microsoft.com/office/drawing/2014/main" id="{6610C8D4-1D7F-F9E2-56AA-B03CC6A4D975}"/>
              </a:ext>
            </a:extLst>
          </p:cNvPr>
          <p:cNvSpPr>
            <a:spLocks noGrp="1"/>
          </p:cNvSpPr>
          <p:nvPr>
            <p:ph type="title"/>
          </p:nvPr>
        </p:nvSpPr>
        <p:spPr>
          <a:xfrm>
            <a:off x="611560" y="987574"/>
            <a:ext cx="8280920" cy="1080120"/>
          </a:xfrm>
        </p:spPr>
        <p:txBody>
          <a:bodyPr/>
          <a:lstStyle/>
          <a:p>
            <a:pPr algn="ctr"/>
            <a:r>
              <a:rPr lang="es-ES" sz="3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 término del presente contenido, el aprendiente conocerá la importancia</a:t>
            </a:r>
            <a:br>
              <a:rPr lang="es-MX" sz="3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es-MX" sz="3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Gestión de Recursos Humanos</a:t>
            </a:r>
            <a:endParaRPr lang="es-MX" sz="3600"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1354" name="Google Shape;1354;p50"/>
          <p:cNvSpPr txBox="1"/>
          <p:nvPr/>
        </p:nvSpPr>
        <p:spPr>
          <a:xfrm>
            <a:off x="1106100" y="2209500"/>
            <a:ext cx="6931800" cy="267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endParaRPr sz="4800" b="1" dirty="0">
              <a:solidFill>
                <a:srgbClr val="0070C0"/>
              </a:solidFill>
              <a:latin typeface="Montserrat"/>
              <a:ea typeface="Montserrat"/>
              <a:cs typeface="Montserrat"/>
              <a:sym typeface="Montserrat"/>
            </a:endParaRPr>
          </a:p>
        </p:txBody>
      </p:sp>
      <p:sp>
        <p:nvSpPr>
          <p:cNvPr id="3" name="CuadroTexto 2">
            <a:extLst>
              <a:ext uri="{FF2B5EF4-FFF2-40B4-BE49-F238E27FC236}">
                <a16:creationId xmlns:a16="http://schemas.microsoft.com/office/drawing/2014/main" id="{F2A578C1-E323-8F57-359D-12D9687E3D2F}"/>
              </a:ext>
            </a:extLst>
          </p:cNvPr>
          <p:cNvSpPr txBox="1"/>
          <p:nvPr/>
        </p:nvSpPr>
        <p:spPr>
          <a:xfrm>
            <a:off x="323528" y="267494"/>
            <a:ext cx="8568952" cy="4247317"/>
          </a:xfrm>
          <a:prstGeom prst="rect">
            <a:avLst/>
          </a:prstGeom>
          <a:noFill/>
        </p:spPr>
        <p:txBody>
          <a:bodyPr wrap="square">
            <a:spAutoFit/>
          </a:bodyPr>
          <a:lstStyle/>
          <a:p>
            <a:pPr marL="88900" indent="12700">
              <a:lnSpc>
                <a:spcPct val="90000"/>
              </a:lnSpc>
              <a:buFontTx/>
              <a:buNone/>
            </a:pPr>
            <a:r>
              <a:rPr lang="es-MX" sz="2000" b="1" dirty="0">
                <a:solidFill>
                  <a:schemeClr val="bg1"/>
                </a:solidFill>
                <a:latin typeface="Comic Sans MS" pitchFamily="66" charset="0"/>
              </a:rPr>
              <a:t>PROPÓSITOS Y OBJETIVOS DE LA </a:t>
            </a:r>
          </a:p>
          <a:p>
            <a:pPr marL="88900" indent="12700">
              <a:lnSpc>
                <a:spcPct val="90000"/>
              </a:lnSpc>
              <a:buFontTx/>
              <a:buNone/>
            </a:pPr>
            <a:r>
              <a:rPr lang="es-MX" sz="2000" b="1" dirty="0">
                <a:solidFill>
                  <a:schemeClr val="bg1"/>
                </a:solidFill>
                <a:latin typeface="Comic Sans MS" pitchFamily="66" charset="0"/>
              </a:rPr>
              <a:t>GESTION DE RECURSOS HUMANOS.</a:t>
            </a:r>
            <a:r>
              <a:rPr lang="es-ES" sz="2000" dirty="0">
                <a:solidFill>
                  <a:schemeClr val="bg1"/>
                </a:solidFill>
                <a:latin typeface="Comic Sans MS" pitchFamily="66" charset="0"/>
              </a:rPr>
              <a:t> </a:t>
            </a:r>
            <a:endParaRPr lang="es-MX" sz="2000" dirty="0">
              <a:solidFill>
                <a:schemeClr val="bg1"/>
              </a:solidFill>
              <a:latin typeface="Comic Sans MS" pitchFamily="66" charset="0"/>
            </a:endParaRPr>
          </a:p>
          <a:p>
            <a:pPr marL="88900" indent="12700">
              <a:lnSpc>
                <a:spcPct val="90000"/>
              </a:lnSpc>
              <a:buFontTx/>
              <a:buNone/>
            </a:pPr>
            <a:endParaRPr lang="es-MX" sz="2000" dirty="0">
              <a:solidFill>
                <a:schemeClr val="bg1"/>
              </a:solidFill>
              <a:latin typeface="Comic Sans MS" pitchFamily="66" charset="0"/>
            </a:endParaRPr>
          </a:p>
          <a:p>
            <a:pPr marL="88900" indent="12700">
              <a:lnSpc>
                <a:spcPct val="90000"/>
              </a:lnSpc>
              <a:buFontTx/>
              <a:buNone/>
            </a:pPr>
            <a:r>
              <a:rPr lang="es-MX" sz="2000" dirty="0">
                <a:solidFill>
                  <a:schemeClr val="bg1"/>
                </a:solidFill>
                <a:latin typeface="Comic Sans MS" pitchFamily="66" charset="0"/>
              </a:rPr>
              <a:t>Propósitos.</a:t>
            </a:r>
          </a:p>
          <a:p>
            <a:pPr marL="88900" indent="12700">
              <a:lnSpc>
                <a:spcPct val="90000"/>
              </a:lnSpc>
              <a:buFontTx/>
              <a:buNone/>
            </a:pPr>
            <a:r>
              <a:rPr lang="es-MX" sz="2000" dirty="0">
                <a:solidFill>
                  <a:schemeClr val="bg1"/>
                </a:solidFill>
                <a:latin typeface="Comic Sans MS" pitchFamily="66" charset="0"/>
              </a:rPr>
              <a:t>A medida que los desafíos de la sociedad han aumentado su complejidad, las organizaciones han respondido con un mayor perfeccionamiento. Uno de los campos de avance es la Administración de Recursos Humanos, cuyo propósito es mejorar la eficiencia de los recursos humanos en todo tipo de empresas.</a:t>
            </a:r>
          </a:p>
          <a:p>
            <a:pPr marL="88900" indent="12700">
              <a:lnSpc>
                <a:spcPct val="90000"/>
              </a:lnSpc>
              <a:buFontTx/>
              <a:buNone/>
            </a:pPr>
            <a:endParaRPr lang="es-MX" sz="2000" dirty="0">
              <a:solidFill>
                <a:schemeClr val="bg1"/>
              </a:solidFill>
              <a:latin typeface="Comic Sans MS" pitchFamily="66" charset="0"/>
            </a:endParaRPr>
          </a:p>
          <a:p>
            <a:pPr marL="88900" indent="12700">
              <a:lnSpc>
                <a:spcPct val="90000"/>
              </a:lnSpc>
              <a:buFontTx/>
              <a:buNone/>
            </a:pPr>
            <a:r>
              <a:rPr lang="es-MX" sz="2000" dirty="0">
                <a:solidFill>
                  <a:schemeClr val="bg1"/>
                </a:solidFill>
                <a:latin typeface="Comic Sans MS" pitchFamily="66" charset="0"/>
              </a:rPr>
              <a:t>Objetivo.</a:t>
            </a:r>
          </a:p>
          <a:p>
            <a:pPr marL="88900" indent="12700">
              <a:lnSpc>
                <a:spcPct val="90000"/>
              </a:lnSpc>
              <a:buFontTx/>
              <a:buNone/>
            </a:pPr>
            <a:r>
              <a:rPr lang="es-MX" sz="2000" dirty="0">
                <a:solidFill>
                  <a:schemeClr val="bg1"/>
                </a:solidFill>
                <a:latin typeface="Comic Sans MS" pitchFamily="66" charset="0"/>
              </a:rPr>
              <a:t>“Las personas son el elemento común en todas las organizaciones, crean los objetivos, las innovaciones y realizaciones por lo que, las organizaciones, son exitosas cuando se ven desde el punto de resultados.”</a:t>
            </a:r>
            <a:endParaRPr lang="es-ES" sz="2000" dirty="0">
              <a:solidFill>
                <a:schemeClr val="bg1"/>
              </a:solidFill>
              <a:latin typeface="Comic Sans MS"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3" name="CuadroTexto 2">
            <a:extLst>
              <a:ext uri="{FF2B5EF4-FFF2-40B4-BE49-F238E27FC236}">
                <a16:creationId xmlns:a16="http://schemas.microsoft.com/office/drawing/2014/main" id="{7B2B7122-4884-E1DA-9473-14B60F88013B}"/>
              </a:ext>
            </a:extLst>
          </p:cNvPr>
          <p:cNvSpPr txBox="1"/>
          <p:nvPr/>
        </p:nvSpPr>
        <p:spPr>
          <a:xfrm>
            <a:off x="359532" y="195486"/>
            <a:ext cx="8424936" cy="1366271"/>
          </a:xfrm>
          <a:prstGeom prst="rect">
            <a:avLst/>
          </a:prstGeom>
          <a:noFill/>
        </p:spPr>
        <p:txBody>
          <a:bodyPr wrap="square">
            <a:spAutoFit/>
          </a:bodyPr>
          <a:lstStyle/>
          <a:p>
            <a:pPr>
              <a:lnSpc>
                <a:spcPct val="107000"/>
              </a:lnSpc>
              <a:spcAft>
                <a:spcPts val="800"/>
              </a:spcAft>
            </a:pPr>
            <a:r>
              <a:rPr lang="es-MX"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s-MX" sz="2100" dirty="0">
                <a:effectLst/>
                <a:latin typeface="Calibri" panose="020F0502020204030204" pitchFamily="34" charset="0"/>
                <a:ea typeface="Calibri" panose="020F0502020204030204" pitchFamily="34" charset="0"/>
                <a:cs typeface="Times New Roman" panose="02020603050405020304" pitchFamily="18" charset="0"/>
              </a:rPr>
              <a:t> </a:t>
            </a:r>
          </a:p>
          <a:p>
            <a:pPr>
              <a:spcAft>
                <a:spcPts val="800"/>
              </a:spcAft>
            </a:pPr>
            <a:r>
              <a:rPr lang="es-MX" sz="3200" b="0" i="0" dirty="0">
                <a:solidFill>
                  <a:srgbClr val="EEF0FF"/>
                </a:solidFill>
                <a:effectLst/>
                <a:latin typeface="Google Sans"/>
              </a:rPr>
              <a:t>.</a:t>
            </a:r>
            <a:endParaRPr lang="es-MX" sz="2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CuadroTexto 3">
            <a:extLst>
              <a:ext uri="{FF2B5EF4-FFF2-40B4-BE49-F238E27FC236}">
                <a16:creationId xmlns:a16="http://schemas.microsoft.com/office/drawing/2014/main" id="{FA32F77F-BFFD-3FF9-7649-4B8FEDA79A36}"/>
              </a:ext>
            </a:extLst>
          </p:cNvPr>
          <p:cNvSpPr txBox="1"/>
          <p:nvPr/>
        </p:nvSpPr>
        <p:spPr>
          <a:xfrm>
            <a:off x="107504" y="761538"/>
            <a:ext cx="8928992" cy="4093428"/>
          </a:xfrm>
          <a:prstGeom prst="rect">
            <a:avLst/>
          </a:prstGeom>
          <a:noFill/>
        </p:spPr>
        <p:txBody>
          <a:bodyPr wrap="square">
            <a:spAutoFit/>
          </a:bodyPr>
          <a:lstStyle/>
          <a:p>
            <a:pPr marL="88900" indent="12700">
              <a:buFontTx/>
              <a:buNone/>
            </a:pPr>
            <a:r>
              <a:rPr lang="es-MX" sz="2600" b="1" dirty="0">
                <a:latin typeface="Comic Sans MS" pitchFamily="66" charset="0"/>
              </a:rPr>
              <a:t>El propósito fundamental de la Gestión de Recursos Humanos en Manufacturas </a:t>
            </a:r>
            <a:r>
              <a:rPr lang="es-MX" sz="2600" b="1" dirty="0" err="1">
                <a:latin typeface="Comic Sans MS" pitchFamily="66" charset="0"/>
              </a:rPr>
              <a:t>Parqe</a:t>
            </a:r>
            <a:endParaRPr lang="es-MX" sz="2600" b="1" dirty="0">
              <a:latin typeface="Comic Sans MS" pitchFamily="66" charset="0"/>
            </a:endParaRPr>
          </a:p>
          <a:p>
            <a:pPr marL="88900" indent="12700" algn="just">
              <a:buFontTx/>
              <a:buNone/>
            </a:pPr>
            <a:endParaRPr lang="es-MX" sz="2600" dirty="0">
              <a:latin typeface="Comic Sans MS" pitchFamily="66" charset="0"/>
            </a:endParaRPr>
          </a:p>
          <a:p>
            <a:pPr marL="88900" indent="12700" algn="just">
              <a:buFontTx/>
              <a:buNone/>
            </a:pPr>
            <a:r>
              <a:rPr lang="es-MX" sz="2600" dirty="0">
                <a:latin typeface="Comic Sans MS" pitchFamily="66" charset="0"/>
              </a:rPr>
              <a:t>Es proporcionar a la compañía una fuerza laboral eficiente. Que satisfaga los objetivos, para lo que fue creada la empresa y poder alcanzar las metas y tácticas de productividad, eficiencia, eficacia, y rentabilidad, los mismos se convierten en desafíos de los integrantes del grupo directivo, la misma compañía, la función de personal y las personas contratadas. </a:t>
            </a:r>
            <a:endParaRPr lang="es-ES" sz="2600" dirty="0">
              <a:latin typeface="Comic Sans MS" pitchFamily="66" charset="0"/>
            </a:endParaRPr>
          </a:p>
        </p:txBody>
      </p:sp>
    </p:spTree>
    <p:extLst>
      <p:ext uri="{BB962C8B-B14F-4D97-AF65-F5344CB8AC3E}">
        <p14:creationId xmlns:p14="http://schemas.microsoft.com/office/powerpoint/2010/main" val="3322628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1354" name="Google Shape;1354;p50"/>
          <p:cNvSpPr txBox="1"/>
          <p:nvPr/>
        </p:nvSpPr>
        <p:spPr>
          <a:xfrm>
            <a:off x="1106100" y="2209500"/>
            <a:ext cx="6931800" cy="267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endParaRPr sz="4800" b="1" dirty="0">
              <a:solidFill>
                <a:srgbClr val="0070C0"/>
              </a:solidFill>
              <a:latin typeface="Montserrat"/>
              <a:ea typeface="Montserrat"/>
              <a:cs typeface="Montserrat"/>
              <a:sym typeface="Montserrat"/>
            </a:endParaRPr>
          </a:p>
        </p:txBody>
      </p:sp>
      <p:sp>
        <p:nvSpPr>
          <p:cNvPr id="3" name="CuadroTexto 2">
            <a:extLst>
              <a:ext uri="{FF2B5EF4-FFF2-40B4-BE49-F238E27FC236}">
                <a16:creationId xmlns:a16="http://schemas.microsoft.com/office/drawing/2014/main" id="{60BE727E-7BFE-D22D-3D06-1890AAB7D510}"/>
              </a:ext>
            </a:extLst>
          </p:cNvPr>
          <p:cNvSpPr txBox="1"/>
          <p:nvPr/>
        </p:nvSpPr>
        <p:spPr>
          <a:xfrm>
            <a:off x="107504" y="483518"/>
            <a:ext cx="8928992" cy="4164217"/>
          </a:xfrm>
          <a:prstGeom prst="rect">
            <a:avLst/>
          </a:prstGeom>
          <a:noFill/>
        </p:spPr>
        <p:txBody>
          <a:bodyPr wrap="square">
            <a:spAutoFit/>
          </a:bodyPr>
          <a:lstStyle/>
          <a:p>
            <a:pPr marL="88900" indent="12700" algn="just">
              <a:lnSpc>
                <a:spcPct val="90000"/>
              </a:lnSpc>
              <a:tabLst>
                <a:tab pos="88900" algn="l"/>
              </a:tabLst>
            </a:pPr>
            <a:r>
              <a:rPr lang="es-ES" sz="2000" b="1" dirty="0">
                <a:latin typeface="Comic Sans MS" pitchFamily="66" charset="0"/>
              </a:rPr>
              <a:t>El principio rector y propósito de la gestión de recursos humanos </a:t>
            </a:r>
          </a:p>
          <a:p>
            <a:pPr marL="88900" indent="12700" algn="just">
              <a:lnSpc>
                <a:spcPct val="90000"/>
              </a:lnSpc>
              <a:buFontTx/>
              <a:buNone/>
              <a:tabLst>
                <a:tab pos="88900" algn="l"/>
              </a:tabLst>
            </a:pPr>
            <a:endParaRPr lang="es-ES" sz="2000" b="1" dirty="0">
              <a:latin typeface="Comic Sans MS" pitchFamily="66" charset="0"/>
            </a:endParaRPr>
          </a:p>
          <a:p>
            <a:pPr marL="88900" indent="12700" algn="just">
              <a:lnSpc>
                <a:spcPct val="90000"/>
              </a:lnSpc>
              <a:buFontTx/>
              <a:buNone/>
              <a:tabLst>
                <a:tab pos="88900" algn="l"/>
              </a:tabLst>
            </a:pPr>
            <a:r>
              <a:rPr lang="es-ES" sz="2000" b="1" dirty="0">
                <a:latin typeface="Comic Sans MS" pitchFamily="66" charset="0"/>
              </a:rPr>
              <a:t>E</a:t>
            </a:r>
            <a:r>
              <a:rPr lang="es-ES" sz="2000" dirty="0">
                <a:latin typeface="Comic Sans MS" pitchFamily="66" charset="0"/>
              </a:rPr>
              <a:t>s mejorar las contribuciones productivas del personal de Manufacturas </a:t>
            </a:r>
            <a:r>
              <a:rPr lang="es-ES" sz="2000" dirty="0" err="1">
                <a:latin typeface="Comic Sans MS" pitchFamily="66" charset="0"/>
              </a:rPr>
              <a:t>Parqe</a:t>
            </a:r>
            <a:r>
              <a:rPr lang="es-ES" sz="2000" dirty="0">
                <a:latin typeface="Comic Sans MS" pitchFamily="66" charset="0"/>
              </a:rPr>
              <a:t>, de manera que sean responsables desde un punto de vista estratégico, ético y social. </a:t>
            </a:r>
          </a:p>
          <a:p>
            <a:pPr marL="88900" indent="12700" algn="just">
              <a:lnSpc>
                <a:spcPct val="90000"/>
              </a:lnSpc>
              <a:buFontTx/>
              <a:buNone/>
            </a:pPr>
            <a:endParaRPr lang="es-ES" sz="2000" dirty="0">
              <a:latin typeface="Comic Sans MS" pitchFamily="66" charset="0"/>
            </a:endParaRPr>
          </a:p>
          <a:p>
            <a:pPr marL="88900" indent="12700" algn="just">
              <a:lnSpc>
                <a:spcPct val="90000"/>
              </a:lnSpc>
              <a:buFontTx/>
              <a:buNone/>
            </a:pPr>
            <a:r>
              <a:rPr lang="es-ES" sz="2000" b="1" dirty="0">
                <a:latin typeface="Comic Sans MS" pitchFamily="66" charset="0"/>
              </a:rPr>
              <a:t>Los objetivos de la gestión de  los recursos humanos </a:t>
            </a:r>
          </a:p>
          <a:p>
            <a:pPr marL="88900" indent="12700" algn="just">
              <a:lnSpc>
                <a:spcPct val="90000"/>
              </a:lnSpc>
              <a:buFontTx/>
              <a:buNone/>
            </a:pPr>
            <a:r>
              <a:rPr lang="es-ES" sz="2000" dirty="0">
                <a:latin typeface="Comic Sans MS" pitchFamily="66" charset="0"/>
              </a:rPr>
              <a:t>Reflejan los propósitos e intenciones de la cúpula administrativa, de la empresa y además que se deben tener en cuenta los desafíos que surgen internamente, y en el departamento de RH mismo, así como de las personas participantes en el proceso. </a:t>
            </a:r>
          </a:p>
          <a:p>
            <a:pPr marL="88900" indent="12700" algn="just">
              <a:lnSpc>
                <a:spcPct val="90000"/>
              </a:lnSpc>
              <a:buFontTx/>
              <a:buNone/>
            </a:pPr>
            <a:endParaRPr lang="es-ES" sz="2000" dirty="0">
              <a:latin typeface="Comic Sans MS" pitchFamily="66" charset="0"/>
            </a:endParaRPr>
          </a:p>
          <a:p>
            <a:pPr marL="88900" indent="12700" algn="just">
              <a:lnSpc>
                <a:spcPct val="90000"/>
              </a:lnSpc>
              <a:buFontTx/>
              <a:buNone/>
            </a:pPr>
            <a:r>
              <a:rPr lang="es-ES" sz="2000" dirty="0">
                <a:latin typeface="Comic Sans MS" pitchFamily="66" charset="0"/>
              </a:rPr>
              <a:t>Estos desafíos, que constituyen las bases sobre las que se apoya la presente definición, pueden clasificarse en cuatro áreas fundamentales. </a:t>
            </a:r>
          </a:p>
          <a:p>
            <a:pPr marL="88900" indent="12700" algn="just">
              <a:lnSpc>
                <a:spcPct val="90000"/>
              </a:lnSpc>
              <a:buFontTx/>
              <a:buNone/>
              <a:tabLst>
                <a:tab pos="88900" algn="l"/>
              </a:tabLst>
            </a:pPr>
            <a:endParaRPr lang="es-UY" dirty="0">
              <a:latin typeface="Comic Sans MS" pitchFamily="66" charset="0"/>
            </a:endParaRPr>
          </a:p>
        </p:txBody>
      </p:sp>
    </p:spTree>
    <p:extLst>
      <p:ext uri="{BB962C8B-B14F-4D97-AF65-F5344CB8AC3E}">
        <p14:creationId xmlns:p14="http://schemas.microsoft.com/office/powerpoint/2010/main" val="3994348216"/>
      </p:ext>
    </p:extLst>
  </p:cSld>
  <p:clrMapOvr>
    <a:masterClrMapping/>
  </p:clrMapOvr>
</p:sld>
</file>

<file path=ppt/theme/theme1.xml><?xml version="1.0" encoding="utf-8"?>
<a:theme xmlns:a="http://schemas.openxmlformats.org/drawingml/2006/main" name="Virgilia template">
  <a:themeElements>
    <a:clrScheme name="Custom 347">
      <a:dk1>
        <a:srgbClr val="FFFFFF"/>
      </a:dk1>
      <a:lt1>
        <a:srgbClr val="01050E"/>
      </a:lt1>
      <a:dk2>
        <a:srgbClr val="DDE0EB"/>
      </a:dk2>
      <a:lt2>
        <a:srgbClr val="777FA0"/>
      </a:lt2>
      <a:accent1>
        <a:srgbClr val="0342A9"/>
      </a:accent1>
      <a:accent2>
        <a:srgbClr val="0F9EC5"/>
      </a:accent2>
      <a:accent3>
        <a:srgbClr val="023290"/>
      </a:accent3>
      <a:accent4>
        <a:srgbClr val="027190"/>
      </a:accent4>
      <a:accent5>
        <a:srgbClr val="022376"/>
      </a:accent5>
      <a:accent6>
        <a:srgbClr val="01135D"/>
      </a:accent6>
      <a:hlink>
        <a:srgbClr val="FFFFFF"/>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359</TotalTime>
  <Words>1353</Words>
  <Application>Microsoft Office PowerPoint</Application>
  <PresentationFormat>Presentación en pantalla (16:9)</PresentationFormat>
  <Paragraphs>103</Paragraphs>
  <Slides>21</Slides>
  <Notes>20</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Servidores OLE incrustados</vt:lpstr>
      </vt:variant>
      <vt:variant>
        <vt:i4>1</vt:i4>
      </vt:variant>
      <vt:variant>
        <vt:lpstr>Títulos de diapositiva</vt:lpstr>
      </vt:variant>
      <vt:variant>
        <vt:i4>21</vt:i4>
      </vt:variant>
    </vt:vector>
  </HeadingPairs>
  <TitlesOfParts>
    <vt:vector size="30" baseType="lpstr">
      <vt:lpstr>Montserrat</vt:lpstr>
      <vt:lpstr>Red Hat Text</vt:lpstr>
      <vt:lpstr>Calibri</vt:lpstr>
      <vt:lpstr>Arial</vt:lpstr>
      <vt:lpstr>Google Sans</vt:lpstr>
      <vt:lpstr>Comic Sans MS</vt:lpstr>
      <vt:lpstr>Red Hat Display Black</vt:lpstr>
      <vt:lpstr>Virgilia template</vt:lpstr>
      <vt:lpstr>MS_ClipArt_Gallery</vt:lpstr>
      <vt:lpstr>    Gestión  de Recursos Humanos            Formación septiembre 2026  </vt:lpstr>
      <vt:lpstr>Mapa Mundial</vt:lpstr>
      <vt:lpstr>La memoria depende del ritmo circadiano   ¿para que podamos tener una calidad de aprendizaje y adecuado y también depende de la hora del día que elijas para estudiar? Es importante que entiendas que nos preocupan tus habilidades cognitivas como la atención y, lo cual significa que habrá momentos de la jornada en los que serás mucho más receptivo y otros en los que te costará el doble de esfuerzo entender algo. Si quieres sacar el máximo provecho a tus horas de estudio, será mejor que elijas inteligentemente el momento de zambullirte en tus cursos. </vt:lpstr>
      <vt:lpstr>Workshops para nuestra empresa:   Es un taller corto diario o evento de formación que permite a los empleados adquirir nuevos conocimientos o habilidades en un corto período de tiempo, pero de forma intensiva.  Los workshops es la tendencia en el ámbito empresarial y se ha convertido en la herramienta fundamental para el crecimiento y desarrollo de las empresas.   Los objetivos se utilizan para crear directrices y como medio de medir los logros</vt:lpstr>
      <vt:lpstr>Presentación de PowerPoint</vt:lpstr>
      <vt:lpstr>Al término del presente contenido, el aprendiente conocerá la importancia Gestión de Recursos Humanos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Admin</dc:creator>
  <cp:lastModifiedBy>Jorge Crosswell</cp:lastModifiedBy>
  <cp:revision>53</cp:revision>
  <dcterms:modified xsi:type="dcterms:W3CDTF">2026-06-03T22:50:41Z</dcterms:modified>
</cp:coreProperties>
</file>