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30"/>
  </p:notesMasterIdLst>
  <p:sldIdLst>
    <p:sldId id="256" r:id="rId2"/>
    <p:sldId id="333" r:id="rId3"/>
    <p:sldId id="334" r:id="rId4"/>
    <p:sldId id="314" r:id="rId5"/>
    <p:sldId id="335" r:id="rId6"/>
    <p:sldId id="259" r:id="rId7"/>
    <p:sldId id="296" r:id="rId8"/>
    <p:sldId id="297" r:id="rId9"/>
    <p:sldId id="312" r:id="rId10"/>
    <p:sldId id="320" r:id="rId11"/>
    <p:sldId id="315" r:id="rId12"/>
    <p:sldId id="316" r:id="rId13"/>
    <p:sldId id="317" r:id="rId14"/>
    <p:sldId id="321" r:id="rId15"/>
    <p:sldId id="322" r:id="rId16"/>
    <p:sldId id="323" r:id="rId17"/>
    <p:sldId id="318" r:id="rId18"/>
    <p:sldId id="319" r:id="rId19"/>
    <p:sldId id="324" r:id="rId20"/>
    <p:sldId id="329" r:id="rId21"/>
    <p:sldId id="325" r:id="rId22"/>
    <p:sldId id="326" r:id="rId23"/>
    <p:sldId id="327" r:id="rId24"/>
    <p:sldId id="328" r:id="rId25"/>
    <p:sldId id="330" r:id="rId26"/>
    <p:sldId id="331" r:id="rId27"/>
    <p:sldId id="332" r:id="rId28"/>
    <p:sldId id="308" r:id="rId2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604C789-ED6B-45A1-A7F2-F07F8EDDDC04}">
  <a:tblStyle styleId="{D604C789-ED6B-45A1-A7F2-F07F8EDDDC0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093C2F8-9693-4229-8D5A-0EC416FF441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15835282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1492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5272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3285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7074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570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6320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2041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5682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5152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8466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1024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lt1"/>
            </a:gs>
            <a:gs pos="19000">
              <a:schemeClr val="lt2"/>
            </a:gs>
            <a:gs pos="100000">
              <a:schemeClr val="lt2"/>
            </a:gs>
          </a:gsLst>
          <a:lin ang="10800025" scaled="0"/>
        </a:gra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5391536" y="0"/>
            <a:ext cx="2486310" cy="5143500"/>
            <a:chOff x="1511923" y="0"/>
            <a:chExt cx="2486310" cy="5143500"/>
          </a:xfrm>
        </p:grpSpPr>
        <p:sp>
          <p:nvSpPr>
            <p:cNvPr id="11" name="Google Shape;11;p2"/>
            <p:cNvSpPr/>
            <p:nvPr/>
          </p:nvSpPr>
          <p:spPr>
            <a:xfrm flipH="1">
              <a:off x="1894634" y="0"/>
              <a:ext cx="2103600" cy="5143500"/>
            </a:xfrm>
            <a:prstGeom prst="parallelogram">
              <a:avLst>
                <a:gd name="adj" fmla="val 75274"/>
              </a:avLst>
            </a:prstGeom>
            <a:gradFill>
              <a:gsLst>
                <a:gs pos="0">
                  <a:schemeClr val="dk1"/>
                </a:gs>
                <a:gs pos="13000">
                  <a:schemeClr val="dk1"/>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1511923" y="0"/>
              <a:ext cx="2103600" cy="5143500"/>
            </a:xfrm>
            <a:prstGeom prst="parallelogram">
              <a:avLst>
                <a:gd name="adj" fmla="val 46349"/>
              </a:avLst>
            </a:prstGeom>
            <a:gradFill>
              <a:gsLst>
                <a:gs pos="0">
                  <a:schemeClr val="lt1"/>
                </a:gs>
                <a:gs pos="47000">
                  <a:schemeClr val="lt2"/>
                </a:gs>
                <a:gs pos="100000">
                  <a:schemeClr val="lt2"/>
                </a:gs>
              </a:gsLst>
              <a:lin ang="1619866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3;p2"/>
          <p:cNvGrpSpPr/>
          <p:nvPr/>
        </p:nvGrpSpPr>
        <p:grpSpPr>
          <a:xfrm>
            <a:off x="4940486" y="0"/>
            <a:ext cx="2326044" cy="5143500"/>
            <a:chOff x="1060873" y="0"/>
            <a:chExt cx="2326044" cy="5143500"/>
          </a:xfrm>
        </p:grpSpPr>
        <p:sp>
          <p:nvSpPr>
            <p:cNvPr id="14" name="Google Shape;14;p2"/>
            <p:cNvSpPr/>
            <p:nvPr/>
          </p:nvSpPr>
          <p:spPr>
            <a:xfrm>
              <a:off x="1283317"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060873" y="0"/>
              <a:ext cx="2103600" cy="5143500"/>
            </a:xfrm>
            <a:prstGeom prst="parallelogram">
              <a:avLst>
                <a:gd name="adj" fmla="val 46349"/>
              </a:avLst>
            </a:prstGeom>
            <a:gradFill>
              <a:gsLst>
                <a:gs pos="0">
                  <a:schemeClr val="lt1"/>
                </a:gs>
                <a:gs pos="47000">
                  <a:schemeClr val="lt2"/>
                </a:gs>
                <a:gs pos="100000">
                  <a:schemeClr val="lt2"/>
                </a:gs>
              </a:gsLst>
              <a:lin ang="5400700" scaled="0"/>
            </a:gradFill>
            <a:ln>
              <a:noFill/>
            </a:ln>
            <a:effectLst>
              <a:outerShdw blurRad="214313"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6;p2"/>
          <p:cNvGrpSpPr/>
          <p:nvPr/>
        </p:nvGrpSpPr>
        <p:grpSpPr>
          <a:xfrm>
            <a:off x="3878963" y="-650"/>
            <a:ext cx="2838667" cy="5145500"/>
            <a:chOff x="-650" y="-650"/>
            <a:chExt cx="2838667" cy="5145500"/>
          </a:xfrm>
        </p:grpSpPr>
        <p:sp>
          <p:nvSpPr>
            <p:cNvPr id="17" name="Google Shape;17;p2"/>
            <p:cNvSpPr/>
            <p:nvPr/>
          </p:nvSpPr>
          <p:spPr>
            <a:xfrm flipH="1">
              <a:off x="734417" y="0"/>
              <a:ext cx="2103600" cy="5143500"/>
            </a:xfrm>
            <a:prstGeom prst="parallelogram">
              <a:avLst>
                <a:gd name="adj" fmla="val 75274"/>
              </a:avLst>
            </a:prstGeom>
            <a:gradFill>
              <a:gsLst>
                <a:gs pos="0">
                  <a:schemeClr val="dk1"/>
                </a:gs>
                <a:gs pos="13000">
                  <a:schemeClr val="dk1"/>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50" y="-650"/>
              <a:ext cx="2492350" cy="5145500"/>
            </a:xfrm>
            <a:custGeom>
              <a:avLst/>
              <a:gdLst/>
              <a:ahLst/>
              <a:cxnLst/>
              <a:rect l="l" t="t" r="r" b="b"/>
              <a:pathLst>
                <a:path w="99694" h="205820" extrusionOk="0">
                  <a:moveTo>
                    <a:pt x="0" y="0"/>
                  </a:moveTo>
                  <a:lnTo>
                    <a:pt x="0" y="205820"/>
                  </a:lnTo>
                  <a:lnTo>
                    <a:pt x="99694" y="205820"/>
                  </a:lnTo>
                  <a:lnTo>
                    <a:pt x="60199" y="26"/>
                  </a:lnTo>
                  <a:close/>
                </a:path>
              </a:pathLst>
            </a:custGeom>
            <a:gradFill>
              <a:gsLst>
                <a:gs pos="0">
                  <a:schemeClr val="accent1"/>
                </a:gs>
                <a:gs pos="37000">
                  <a:schemeClr val="accent1"/>
                </a:gs>
                <a:gs pos="100000">
                  <a:schemeClr val="accent2"/>
                </a:gs>
              </a:gsLst>
              <a:lin ang="5400012" scaled="0"/>
            </a:gradFill>
            <a:ln>
              <a:noFill/>
            </a:ln>
            <a:effectLst>
              <a:outerShdw blurRad="314325" algn="bl" rotWithShape="0">
                <a:schemeClr val="dk1">
                  <a:alpha val="50000"/>
                </a:schemeClr>
              </a:outerShdw>
            </a:effectLst>
          </p:spPr>
        </p:sp>
      </p:grpSp>
      <p:grpSp>
        <p:nvGrpSpPr>
          <p:cNvPr id="19" name="Google Shape;19;p2"/>
          <p:cNvGrpSpPr/>
          <p:nvPr/>
        </p:nvGrpSpPr>
        <p:grpSpPr>
          <a:xfrm>
            <a:off x="-6575" y="-6575"/>
            <a:ext cx="6246130" cy="5153775"/>
            <a:chOff x="-3886187" y="-6575"/>
            <a:chExt cx="6246130" cy="5153775"/>
          </a:xfrm>
        </p:grpSpPr>
        <p:sp>
          <p:nvSpPr>
            <p:cNvPr id="20" name="Google Shape;20;p2"/>
            <p:cNvSpPr/>
            <p:nvPr/>
          </p:nvSpPr>
          <p:spPr>
            <a:xfrm>
              <a:off x="256342"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886187" y="-6575"/>
              <a:ext cx="5936050" cy="5153775"/>
            </a:xfrm>
            <a:custGeom>
              <a:avLst/>
              <a:gdLst/>
              <a:ahLst/>
              <a:cxnLst/>
              <a:rect l="l" t="t" r="r" b="b"/>
              <a:pathLst>
                <a:path w="237442" h="206151" extrusionOk="0">
                  <a:moveTo>
                    <a:pt x="0" y="206151"/>
                  </a:moveTo>
                  <a:lnTo>
                    <a:pt x="0" y="0"/>
                  </a:lnTo>
                  <a:lnTo>
                    <a:pt x="237442" y="0"/>
                  </a:lnTo>
                  <a:lnTo>
                    <a:pt x="198081" y="206089"/>
                  </a:lnTo>
                  <a:close/>
                </a:path>
              </a:pathLst>
            </a:custGeom>
            <a:gradFill>
              <a:gsLst>
                <a:gs pos="0">
                  <a:schemeClr val="accent1"/>
                </a:gs>
                <a:gs pos="100000">
                  <a:schemeClr val="accent2"/>
                </a:gs>
              </a:gsLst>
              <a:lin ang="16200038" scaled="0"/>
            </a:gradFill>
            <a:ln>
              <a:noFill/>
            </a:ln>
            <a:effectLst>
              <a:outerShdw blurRad="314325" algn="bl" rotWithShape="0">
                <a:schemeClr val="accent6">
                  <a:alpha val="50000"/>
                </a:schemeClr>
              </a:outerShdw>
            </a:effectLst>
          </p:spPr>
        </p:sp>
      </p:grpSp>
      <p:sp>
        <p:nvSpPr>
          <p:cNvPr id="22" name="Google Shape;22;p2"/>
          <p:cNvSpPr txBox="1">
            <a:spLocks noGrp="1"/>
          </p:cNvSpPr>
          <p:nvPr>
            <p:ph type="ctrTitle"/>
          </p:nvPr>
        </p:nvSpPr>
        <p:spPr>
          <a:xfrm>
            <a:off x="685800" y="660050"/>
            <a:ext cx="4494300" cy="2265300"/>
          </a:xfrm>
          <a:prstGeom prst="rect">
            <a:avLst/>
          </a:prstGeom>
          <a:effectLst>
            <a:outerShdw blurRad="85725" dist="28575" dir="5400000" algn="bl" rotWithShape="0">
              <a:schemeClr val="accent6">
                <a:alpha val="25000"/>
              </a:schemeClr>
            </a:outerShdw>
          </a:effectLst>
        </p:spPr>
        <p:txBody>
          <a:bodyPr spcFirstLastPara="1" wrap="square" lIns="0" tIns="0" rIns="0" bIns="0" anchor="t"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gradFill>
          <a:gsLst>
            <a:gs pos="0">
              <a:srgbClr val="5A667B"/>
            </a:gs>
            <a:gs pos="100000">
              <a:srgbClr val="26282D"/>
            </a:gs>
          </a:gsLst>
          <a:lin ang="10800025" scaled="0"/>
        </a:gradFill>
        <a:effectLst/>
      </p:bgPr>
    </p:bg>
    <p:spTree>
      <p:nvGrpSpPr>
        <p:cNvPr id="1" name="Shape 23"/>
        <p:cNvGrpSpPr/>
        <p:nvPr/>
      </p:nvGrpSpPr>
      <p:grpSpPr>
        <a:xfrm>
          <a:off x="0" y="0"/>
          <a:ext cx="0" cy="0"/>
          <a:chOff x="0" y="0"/>
          <a:chExt cx="0" cy="0"/>
        </a:xfrm>
      </p:grpSpPr>
      <p:grpSp>
        <p:nvGrpSpPr>
          <p:cNvPr id="24" name="Google Shape;24;p3"/>
          <p:cNvGrpSpPr/>
          <p:nvPr/>
        </p:nvGrpSpPr>
        <p:grpSpPr>
          <a:xfrm>
            <a:off x="1512573" y="0"/>
            <a:ext cx="2410110" cy="5143500"/>
            <a:chOff x="1511923" y="0"/>
            <a:chExt cx="2410110" cy="5143500"/>
          </a:xfrm>
        </p:grpSpPr>
        <p:sp>
          <p:nvSpPr>
            <p:cNvPr id="25" name="Google Shape;25;p3"/>
            <p:cNvSpPr/>
            <p:nvPr/>
          </p:nvSpPr>
          <p:spPr>
            <a:xfrm flipH="1">
              <a:off x="1818434" y="0"/>
              <a:ext cx="2103600" cy="5143500"/>
            </a:xfrm>
            <a:prstGeom prst="parallelogram">
              <a:avLst>
                <a:gd name="adj" fmla="val 75274"/>
              </a:avLst>
            </a:prstGeom>
            <a:gradFill>
              <a:gsLst>
                <a:gs pos="0">
                  <a:srgbClr val="000000"/>
                </a:gs>
                <a:gs pos="13000">
                  <a:srgbClr val="000000"/>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flipH="1">
              <a:off x="1511923" y="0"/>
              <a:ext cx="2103600" cy="5143500"/>
            </a:xfrm>
            <a:prstGeom prst="parallelogram">
              <a:avLst>
                <a:gd name="adj" fmla="val 46349"/>
              </a:avLst>
            </a:prstGeom>
            <a:gradFill>
              <a:gsLst>
                <a:gs pos="0">
                  <a:srgbClr val="5A667B"/>
                </a:gs>
                <a:gs pos="100000">
                  <a:srgbClr val="26282D"/>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3"/>
          <p:cNvGrpSpPr/>
          <p:nvPr/>
        </p:nvGrpSpPr>
        <p:grpSpPr>
          <a:xfrm>
            <a:off x="1061523" y="0"/>
            <a:ext cx="2326044" cy="5143500"/>
            <a:chOff x="1060873" y="0"/>
            <a:chExt cx="2326044" cy="5143500"/>
          </a:xfrm>
        </p:grpSpPr>
        <p:sp>
          <p:nvSpPr>
            <p:cNvPr id="28" name="Google Shape;28;p3"/>
            <p:cNvSpPr/>
            <p:nvPr/>
          </p:nvSpPr>
          <p:spPr>
            <a:xfrm>
              <a:off x="1283317"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1060873" y="0"/>
              <a:ext cx="2103600" cy="5143500"/>
            </a:xfrm>
            <a:prstGeom prst="parallelogram">
              <a:avLst>
                <a:gd name="adj" fmla="val 46349"/>
              </a:avLst>
            </a:prstGeom>
            <a:gradFill>
              <a:gsLst>
                <a:gs pos="0">
                  <a:srgbClr val="5A667B"/>
                </a:gs>
                <a:gs pos="100000">
                  <a:srgbClr val="26282D"/>
                </a:gs>
              </a:gsLst>
              <a:lin ang="5400012" scaled="0"/>
            </a:gradFill>
            <a:ln>
              <a:noFill/>
            </a:ln>
            <a:effectLst>
              <a:outerShdw blurRad="214313" algn="bl" rotWithShape="0">
                <a:srgbClr val="000000">
                  <a:alpha val="7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3"/>
          <p:cNvGrpSpPr/>
          <p:nvPr/>
        </p:nvGrpSpPr>
        <p:grpSpPr>
          <a:xfrm>
            <a:off x="0" y="-650"/>
            <a:ext cx="2914867" cy="5145500"/>
            <a:chOff x="-650" y="-650"/>
            <a:chExt cx="2914867" cy="5145500"/>
          </a:xfrm>
        </p:grpSpPr>
        <p:sp>
          <p:nvSpPr>
            <p:cNvPr id="31" name="Google Shape;31;p3"/>
            <p:cNvSpPr/>
            <p:nvPr/>
          </p:nvSpPr>
          <p:spPr>
            <a:xfrm flipH="1">
              <a:off x="810617" y="0"/>
              <a:ext cx="2103600" cy="5143500"/>
            </a:xfrm>
            <a:prstGeom prst="parallelogram">
              <a:avLst>
                <a:gd name="adj" fmla="val 75274"/>
              </a:avLst>
            </a:prstGeom>
            <a:gradFill>
              <a:gsLst>
                <a:gs pos="0">
                  <a:srgbClr val="000000"/>
                </a:gs>
                <a:gs pos="13000">
                  <a:srgbClr val="000000"/>
                </a:gs>
                <a:gs pos="55000">
                  <a:srgbClr val="27252C">
                    <a:alpha val="0"/>
                  </a:srgbClr>
                </a:gs>
                <a:gs pos="100000">
                  <a:srgbClr val="27252C">
                    <a:alpha val="0"/>
                  </a:srgbClr>
                </a:gs>
              </a:gsLst>
              <a:lin ang="117598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650" y="-650"/>
              <a:ext cx="2492350" cy="5145500"/>
            </a:xfrm>
            <a:custGeom>
              <a:avLst/>
              <a:gdLst/>
              <a:ahLst/>
              <a:cxnLst/>
              <a:rect l="l" t="t" r="r" b="b"/>
              <a:pathLst>
                <a:path w="99694" h="205820" extrusionOk="0">
                  <a:moveTo>
                    <a:pt x="0" y="0"/>
                  </a:moveTo>
                  <a:lnTo>
                    <a:pt x="0" y="205820"/>
                  </a:lnTo>
                  <a:lnTo>
                    <a:pt x="99694" y="205820"/>
                  </a:lnTo>
                  <a:lnTo>
                    <a:pt x="60199" y="26"/>
                  </a:lnTo>
                  <a:close/>
                </a:path>
              </a:pathLst>
            </a:custGeom>
            <a:gradFill>
              <a:gsLst>
                <a:gs pos="0">
                  <a:schemeClr val="accent1"/>
                </a:gs>
                <a:gs pos="37000">
                  <a:schemeClr val="accent1"/>
                </a:gs>
                <a:gs pos="100000">
                  <a:schemeClr val="accent2"/>
                </a:gs>
              </a:gsLst>
              <a:lin ang="5400012" scaled="0"/>
            </a:gradFill>
            <a:ln>
              <a:noFill/>
            </a:ln>
            <a:effectLst>
              <a:outerShdw blurRad="314325" algn="bl" rotWithShape="0">
                <a:schemeClr val="dk1">
                  <a:alpha val="74000"/>
                </a:schemeClr>
              </a:outerShdw>
            </a:effectLst>
          </p:spPr>
        </p:sp>
      </p:grpSp>
      <p:grpSp>
        <p:nvGrpSpPr>
          <p:cNvPr id="33" name="Google Shape;33;p3"/>
          <p:cNvGrpSpPr/>
          <p:nvPr/>
        </p:nvGrpSpPr>
        <p:grpSpPr>
          <a:xfrm>
            <a:off x="0" y="0"/>
            <a:ext cx="2360592" cy="5145650"/>
            <a:chOff x="-650" y="0"/>
            <a:chExt cx="2360592" cy="5145650"/>
          </a:xfrm>
        </p:grpSpPr>
        <p:sp>
          <p:nvSpPr>
            <p:cNvPr id="34" name="Google Shape;34;p3"/>
            <p:cNvSpPr/>
            <p:nvPr/>
          </p:nvSpPr>
          <p:spPr>
            <a:xfrm>
              <a:off x="256342" y="0"/>
              <a:ext cx="2103600" cy="5143500"/>
            </a:xfrm>
            <a:prstGeom prst="parallelogram">
              <a:avLst>
                <a:gd name="adj" fmla="val 75274"/>
              </a:avLst>
            </a:prstGeom>
            <a:gradFill>
              <a:gsLst>
                <a:gs pos="0">
                  <a:schemeClr val="dk1"/>
                </a:gs>
                <a:gs pos="13000">
                  <a:schemeClr val="dk1"/>
                </a:gs>
                <a:gs pos="56000">
                  <a:srgbClr val="27252C">
                    <a:alpha val="0"/>
                  </a:srgbClr>
                </a:gs>
                <a:gs pos="100000">
                  <a:srgbClr val="27252C">
                    <a:alpha val="0"/>
                  </a:srgbClr>
                </a:gs>
              </a:gsLst>
              <a:lin ang="108014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650" y="0"/>
              <a:ext cx="2054075" cy="5145650"/>
            </a:xfrm>
            <a:custGeom>
              <a:avLst/>
              <a:gdLst/>
              <a:ahLst/>
              <a:cxnLst/>
              <a:rect l="l" t="t" r="r" b="b"/>
              <a:pathLst>
                <a:path w="82163" h="205826" extrusionOk="0">
                  <a:moveTo>
                    <a:pt x="0" y="205743"/>
                  </a:moveTo>
                  <a:lnTo>
                    <a:pt x="26" y="0"/>
                  </a:lnTo>
                  <a:lnTo>
                    <a:pt x="82163" y="0"/>
                  </a:lnTo>
                  <a:lnTo>
                    <a:pt x="42659" y="205826"/>
                  </a:lnTo>
                  <a:close/>
                </a:path>
              </a:pathLst>
            </a:custGeom>
            <a:gradFill>
              <a:gsLst>
                <a:gs pos="0">
                  <a:schemeClr val="accent1"/>
                </a:gs>
                <a:gs pos="100000">
                  <a:schemeClr val="accent2"/>
                </a:gs>
              </a:gsLst>
              <a:lin ang="16200038" scaled="0"/>
            </a:gradFill>
            <a:ln>
              <a:noFill/>
            </a:ln>
            <a:effectLst>
              <a:outerShdw blurRad="314325" algn="bl" rotWithShape="0">
                <a:schemeClr val="accent6">
                  <a:alpha val="50000"/>
                </a:schemeClr>
              </a:outerShdw>
            </a:effectLst>
          </p:spPr>
        </p:sp>
      </p:grpSp>
      <p:sp>
        <p:nvSpPr>
          <p:cNvPr id="36" name="Google Shape;36;p3"/>
          <p:cNvSpPr txBox="1">
            <a:spLocks noGrp="1"/>
          </p:cNvSpPr>
          <p:nvPr>
            <p:ph type="ctrTitle"/>
          </p:nvPr>
        </p:nvSpPr>
        <p:spPr>
          <a:xfrm>
            <a:off x="2596600" y="2011738"/>
            <a:ext cx="5861700" cy="635700"/>
          </a:xfrm>
          <a:prstGeom prst="rect">
            <a:avLst/>
          </a:prstGeom>
        </p:spPr>
        <p:txBody>
          <a:bodyPr spcFirstLastPara="1" wrap="square" lIns="0" tIns="0" rIns="0" bIns="0" anchor="b" anchorCtr="0">
            <a:noAutofit/>
          </a:bodyPr>
          <a:lstStyle>
            <a:lvl1pPr lvl="0" rtl="0">
              <a:spcBef>
                <a:spcPts val="0"/>
              </a:spcBef>
              <a:spcAft>
                <a:spcPts val="0"/>
              </a:spcAft>
              <a:buClr>
                <a:schemeClr val="accent1"/>
              </a:buClr>
              <a:buSzPts val="4200"/>
              <a:buNone/>
              <a:defRPr sz="4200">
                <a:solidFill>
                  <a:schemeClr val="accent1"/>
                </a:solidFill>
              </a:defRPr>
            </a:lvl1pPr>
            <a:lvl2pPr lvl="1" rtl="0">
              <a:spcBef>
                <a:spcPts val="0"/>
              </a:spcBef>
              <a:spcAft>
                <a:spcPts val="0"/>
              </a:spcAft>
              <a:buClr>
                <a:schemeClr val="accent1"/>
              </a:buClr>
              <a:buSzPts val="4200"/>
              <a:buNone/>
              <a:defRPr sz="4200">
                <a:solidFill>
                  <a:schemeClr val="accent1"/>
                </a:solidFill>
              </a:defRPr>
            </a:lvl2pPr>
            <a:lvl3pPr lvl="2" rtl="0">
              <a:spcBef>
                <a:spcPts val="0"/>
              </a:spcBef>
              <a:spcAft>
                <a:spcPts val="0"/>
              </a:spcAft>
              <a:buClr>
                <a:schemeClr val="accent1"/>
              </a:buClr>
              <a:buSzPts val="4200"/>
              <a:buNone/>
              <a:defRPr sz="4200">
                <a:solidFill>
                  <a:schemeClr val="accent1"/>
                </a:solidFill>
              </a:defRPr>
            </a:lvl3pPr>
            <a:lvl4pPr lvl="3" rtl="0">
              <a:spcBef>
                <a:spcPts val="0"/>
              </a:spcBef>
              <a:spcAft>
                <a:spcPts val="0"/>
              </a:spcAft>
              <a:buClr>
                <a:schemeClr val="accent1"/>
              </a:buClr>
              <a:buSzPts val="4200"/>
              <a:buNone/>
              <a:defRPr sz="4200">
                <a:solidFill>
                  <a:schemeClr val="accent1"/>
                </a:solidFill>
              </a:defRPr>
            </a:lvl4pPr>
            <a:lvl5pPr lvl="4" rtl="0">
              <a:spcBef>
                <a:spcPts val="0"/>
              </a:spcBef>
              <a:spcAft>
                <a:spcPts val="0"/>
              </a:spcAft>
              <a:buClr>
                <a:schemeClr val="accent1"/>
              </a:buClr>
              <a:buSzPts val="4200"/>
              <a:buNone/>
              <a:defRPr sz="4200">
                <a:solidFill>
                  <a:schemeClr val="accent1"/>
                </a:solidFill>
              </a:defRPr>
            </a:lvl5pPr>
            <a:lvl6pPr lvl="5" rtl="0">
              <a:spcBef>
                <a:spcPts val="0"/>
              </a:spcBef>
              <a:spcAft>
                <a:spcPts val="0"/>
              </a:spcAft>
              <a:buClr>
                <a:schemeClr val="accent1"/>
              </a:buClr>
              <a:buSzPts val="4200"/>
              <a:buNone/>
              <a:defRPr sz="4200">
                <a:solidFill>
                  <a:schemeClr val="accent1"/>
                </a:solidFill>
              </a:defRPr>
            </a:lvl6pPr>
            <a:lvl7pPr lvl="6" rtl="0">
              <a:spcBef>
                <a:spcPts val="0"/>
              </a:spcBef>
              <a:spcAft>
                <a:spcPts val="0"/>
              </a:spcAft>
              <a:buClr>
                <a:schemeClr val="accent1"/>
              </a:buClr>
              <a:buSzPts val="4200"/>
              <a:buNone/>
              <a:defRPr sz="4200">
                <a:solidFill>
                  <a:schemeClr val="accent1"/>
                </a:solidFill>
              </a:defRPr>
            </a:lvl7pPr>
            <a:lvl8pPr lvl="7" rtl="0">
              <a:spcBef>
                <a:spcPts val="0"/>
              </a:spcBef>
              <a:spcAft>
                <a:spcPts val="0"/>
              </a:spcAft>
              <a:buClr>
                <a:schemeClr val="accent1"/>
              </a:buClr>
              <a:buSzPts val="4200"/>
              <a:buNone/>
              <a:defRPr sz="4200">
                <a:solidFill>
                  <a:schemeClr val="accent1"/>
                </a:solidFill>
              </a:defRPr>
            </a:lvl8pPr>
            <a:lvl9pPr lvl="8" rtl="0">
              <a:spcBef>
                <a:spcPts val="0"/>
              </a:spcBef>
              <a:spcAft>
                <a:spcPts val="0"/>
              </a:spcAft>
              <a:buClr>
                <a:schemeClr val="accent1"/>
              </a:buClr>
              <a:buSzPts val="4200"/>
              <a:buNone/>
              <a:defRPr sz="4200">
                <a:solidFill>
                  <a:schemeClr val="accent1"/>
                </a:solidFill>
              </a:defRPr>
            </a:lvl9pPr>
          </a:lstStyle>
          <a:p>
            <a:endParaRPr/>
          </a:p>
        </p:txBody>
      </p:sp>
      <p:sp>
        <p:nvSpPr>
          <p:cNvPr id="37" name="Google Shape;37;p3"/>
          <p:cNvSpPr txBox="1">
            <a:spLocks noGrp="1"/>
          </p:cNvSpPr>
          <p:nvPr>
            <p:ph type="subTitle" idx="1"/>
          </p:nvPr>
        </p:nvSpPr>
        <p:spPr>
          <a:xfrm>
            <a:off x="2596600" y="2744165"/>
            <a:ext cx="5861700" cy="387600"/>
          </a:xfrm>
          <a:prstGeom prst="rect">
            <a:avLst/>
          </a:prstGeom>
        </p:spPr>
        <p:txBody>
          <a:bodyPr spcFirstLastPara="1" wrap="square" lIns="0" tIns="0" rIns="0" bIns="0" anchor="t" anchorCtr="0">
            <a:noAutofit/>
          </a:bodyPr>
          <a:lstStyle>
            <a:lvl1pPr lvl="0" rtl="0">
              <a:spcBef>
                <a:spcPts val="0"/>
              </a:spcBef>
              <a:spcAft>
                <a:spcPts val="0"/>
              </a:spcAft>
              <a:buClr>
                <a:schemeClr val="lt2"/>
              </a:buClr>
              <a:buSzPts val="2400"/>
              <a:buNone/>
              <a:defRPr>
                <a:solidFill>
                  <a:schemeClr val="lt2"/>
                </a:solidFill>
              </a:defRPr>
            </a:lvl1pPr>
            <a:lvl2pPr lvl="1" rtl="0">
              <a:spcBef>
                <a:spcPts val="600"/>
              </a:spcBef>
              <a:spcAft>
                <a:spcPts val="0"/>
              </a:spcAft>
              <a:buClr>
                <a:schemeClr val="lt2"/>
              </a:buClr>
              <a:buSzPts val="3000"/>
              <a:buNone/>
              <a:defRPr sz="3000">
                <a:solidFill>
                  <a:schemeClr val="lt2"/>
                </a:solidFill>
              </a:defRPr>
            </a:lvl2pPr>
            <a:lvl3pPr lvl="2" rtl="0">
              <a:spcBef>
                <a:spcPts val="600"/>
              </a:spcBef>
              <a:spcAft>
                <a:spcPts val="0"/>
              </a:spcAft>
              <a:buSzPts val="3000"/>
              <a:buNone/>
              <a:defRPr sz="3000">
                <a:solidFill>
                  <a:schemeClr val="lt2"/>
                </a:solidFill>
              </a:defRPr>
            </a:lvl3pPr>
            <a:lvl4pPr lvl="3" rtl="0">
              <a:spcBef>
                <a:spcPts val="600"/>
              </a:spcBef>
              <a:spcAft>
                <a:spcPts val="0"/>
              </a:spcAft>
              <a:buSzPts val="3000"/>
              <a:buNone/>
              <a:defRPr sz="3000">
                <a:solidFill>
                  <a:schemeClr val="lt2"/>
                </a:solidFill>
              </a:defRPr>
            </a:lvl4pPr>
            <a:lvl5pPr lvl="4" rtl="0">
              <a:spcBef>
                <a:spcPts val="600"/>
              </a:spcBef>
              <a:spcAft>
                <a:spcPts val="0"/>
              </a:spcAft>
              <a:buSzPts val="3000"/>
              <a:buNone/>
              <a:defRPr sz="3000">
                <a:solidFill>
                  <a:schemeClr val="lt2"/>
                </a:solidFill>
              </a:defRPr>
            </a:lvl5pPr>
            <a:lvl6pPr lvl="5" rtl="0">
              <a:spcBef>
                <a:spcPts val="600"/>
              </a:spcBef>
              <a:spcAft>
                <a:spcPts val="0"/>
              </a:spcAft>
              <a:buSzPts val="3000"/>
              <a:buNone/>
              <a:defRPr sz="3000">
                <a:solidFill>
                  <a:schemeClr val="lt2"/>
                </a:solidFill>
              </a:defRPr>
            </a:lvl6pPr>
            <a:lvl7pPr lvl="6" rtl="0">
              <a:spcBef>
                <a:spcPts val="600"/>
              </a:spcBef>
              <a:spcAft>
                <a:spcPts val="0"/>
              </a:spcAft>
              <a:buSzPts val="3000"/>
              <a:buNone/>
              <a:defRPr sz="3000">
                <a:solidFill>
                  <a:schemeClr val="lt2"/>
                </a:solidFill>
              </a:defRPr>
            </a:lvl7pPr>
            <a:lvl8pPr lvl="7" rtl="0">
              <a:spcBef>
                <a:spcPts val="600"/>
              </a:spcBef>
              <a:spcAft>
                <a:spcPts val="0"/>
              </a:spcAft>
              <a:buSzPts val="3000"/>
              <a:buNone/>
              <a:defRPr sz="3000">
                <a:solidFill>
                  <a:schemeClr val="lt2"/>
                </a:solidFill>
              </a:defRPr>
            </a:lvl8pPr>
            <a:lvl9pPr lvl="8" rtl="0">
              <a:spcBef>
                <a:spcPts val="600"/>
              </a:spcBef>
              <a:spcAft>
                <a:spcPts val="600"/>
              </a:spcAft>
              <a:buSzPts val="3000"/>
              <a:buNone/>
              <a:defRPr sz="3000">
                <a:solidFill>
                  <a:schemeClr val="lt2"/>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lt1"/>
            </a:gs>
            <a:gs pos="50000">
              <a:schemeClr val="lt1"/>
            </a:gs>
            <a:gs pos="76000">
              <a:schemeClr val="lt2"/>
            </a:gs>
            <a:gs pos="100000">
              <a:schemeClr val="lt2"/>
            </a:gs>
          </a:gsLst>
          <a:lin ang="10800025"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76900" y="836000"/>
            <a:ext cx="54642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1pPr>
            <a:lvl2pPr lvl="1"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2pPr>
            <a:lvl3pPr lvl="2"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3pPr>
            <a:lvl4pPr lvl="3"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4pPr>
            <a:lvl5pPr lvl="4"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5pPr>
            <a:lvl6pPr lvl="5"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6pPr>
            <a:lvl7pPr lvl="6"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7pPr>
            <a:lvl8pPr lvl="7"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8pPr>
            <a:lvl9pPr lvl="8" rtl="0">
              <a:lnSpc>
                <a:spcPct val="90000"/>
              </a:lnSpc>
              <a:spcBef>
                <a:spcPts val="0"/>
              </a:spcBef>
              <a:spcAft>
                <a:spcPts val="0"/>
              </a:spcAft>
              <a:buClr>
                <a:schemeClr val="dk1"/>
              </a:buClr>
              <a:buSzPts val="2800"/>
              <a:buFont typeface="IBM Plex Serif"/>
              <a:buNone/>
              <a:defRPr sz="2800" b="1">
                <a:solidFill>
                  <a:schemeClr val="dk1"/>
                </a:solidFill>
                <a:latin typeface="IBM Plex Serif"/>
                <a:ea typeface="IBM Plex Serif"/>
                <a:cs typeface="IBM Plex Serif"/>
                <a:sym typeface="IBM Plex Serif"/>
              </a:defRPr>
            </a:lvl9pPr>
          </a:lstStyle>
          <a:p>
            <a:endParaRPr/>
          </a:p>
        </p:txBody>
      </p:sp>
      <p:sp>
        <p:nvSpPr>
          <p:cNvPr id="7" name="Google Shape;7;p1"/>
          <p:cNvSpPr txBox="1">
            <a:spLocks noGrp="1"/>
          </p:cNvSpPr>
          <p:nvPr>
            <p:ph type="body" idx="1"/>
          </p:nvPr>
        </p:nvSpPr>
        <p:spPr>
          <a:xfrm>
            <a:off x="2976900" y="1506350"/>
            <a:ext cx="5464200" cy="2858700"/>
          </a:xfrm>
          <a:prstGeom prst="rect">
            <a:avLst/>
          </a:prstGeom>
          <a:noFill/>
          <a:ln>
            <a:noFill/>
          </a:ln>
        </p:spPr>
        <p:txBody>
          <a:bodyPr spcFirstLastPara="1" wrap="square" lIns="0" tIns="0" rIns="0" bIns="0" anchor="t" anchorCtr="0">
            <a:noAutofit/>
          </a:bodyPr>
          <a:lstStyle>
            <a:lvl1pPr marL="457200" lvl="0" indent="-381000" rtl="0">
              <a:spcBef>
                <a:spcPts val="0"/>
              </a:spcBef>
              <a:spcAft>
                <a:spcPts val="0"/>
              </a:spcAft>
              <a:buClr>
                <a:schemeClr val="accent1"/>
              </a:buClr>
              <a:buSzPts val="2400"/>
              <a:buFont typeface="IBM Plex Sans"/>
              <a:buChar char="▸"/>
              <a:defRPr sz="2400">
                <a:solidFill>
                  <a:schemeClr val="dk1"/>
                </a:solidFill>
                <a:latin typeface="IBM Plex Sans"/>
                <a:ea typeface="IBM Plex Sans"/>
                <a:cs typeface="IBM Plex Sans"/>
                <a:sym typeface="IBM Plex Sans"/>
              </a:defRPr>
            </a:lvl1pPr>
            <a:lvl2pPr marL="914400" lvl="1" indent="-381000" rtl="0">
              <a:spcBef>
                <a:spcPts val="600"/>
              </a:spcBef>
              <a:spcAft>
                <a:spcPts val="0"/>
              </a:spcAft>
              <a:buClr>
                <a:schemeClr val="accent1"/>
              </a:buClr>
              <a:buSzPts val="2400"/>
              <a:buFont typeface="IBM Plex Sans"/>
              <a:buChar char="▹"/>
              <a:defRPr sz="2400">
                <a:solidFill>
                  <a:schemeClr val="dk1"/>
                </a:solidFill>
                <a:latin typeface="IBM Plex Sans"/>
                <a:ea typeface="IBM Plex Sans"/>
                <a:cs typeface="IBM Plex Sans"/>
                <a:sym typeface="IBM Plex Sans"/>
              </a:defRPr>
            </a:lvl2pPr>
            <a:lvl3pPr marL="1371600" lvl="2"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3pPr>
            <a:lvl4pPr marL="1828800" lvl="3"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4pPr>
            <a:lvl5pPr marL="2286000" lvl="4"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5pPr>
            <a:lvl6pPr marL="2743200" lvl="5"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6pPr>
            <a:lvl7pPr marL="3200400" lvl="6"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7pPr>
            <a:lvl8pPr marL="3657600" lvl="7" indent="-381000" rtl="0">
              <a:spcBef>
                <a:spcPts val="600"/>
              </a:spcBef>
              <a:spcAft>
                <a:spcPts val="0"/>
              </a:spcAft>
              <a:buClr>
                <a:schemeClr val="lt2"/>
              </a:buClr>
              <a:buSzPts val="2400"/>
              <a:buFont typeface="IBM Plex Sans"/>
              <a:buChar char="○"/>
              <a:defRPr sz="2400">
                <a:solidFill>
                  <a:schemeClr val="dk1"/>
                </a:solidFill>
                <a:latin typeface="IBM Plex Sans"/>
                <a:ea typeface="IBM Plex Sans"/>
                <a:cs typeface="IBM Plex Sans"/>
                <a:sym typeface="IBM Plex Sans"/>
              </a:defRPr>
            </a:lvl8pPr>
            <a:lvl9pPr marL="4114800" lvl="8" indent="-381000" rtl="0">
              <a:spcBef>
                <a:spcPts val="600"/>
              </a:spcBef>
              <a:spcAft>
                <a:spcPts val="600"/>
              </a:spcAft>
              <a:buClr>
                <a:schemeClr val="lt2"/>
              </a:buClr>
              <a:buSzPts val="2400"/>
              <a:buFont typeface="IBM Plex Sans"/>
              <a:buChar char="■"/>
              <a:defRPr sz="2400">
                <a:solidFill>
                  <a:schemeClr val="dk1"/>
                </a:solidFill>
                <a:latin typeface="IBM Plex Sans"/>
                <a:ea typeface="IBM Plex Sans"/>
                <a:cs typeface="IBM Plex Sans"/>
                <a:sym typeface="IBM Plex Sans"/>
              </a:defRPr>
            </a:lvl9pPr>
          </a:lstStyle>
          <a:p>
            <a:endParaRPr/>
          </a:p>
        </p:txBody>
      </p:sp>
      <p:sp>
        <p:nvSpPr>
          <p:cNvPr id="8" name="Google Shape;8;p1"/>
          <p:cNvSpPr txBox="1">
            <a:spLocks noGrp="1"/>
          </p:cNvSpPr>
          <p:nvPr>
            <p:ph type="sldNum" idx="12"/>
          </p:nvPr>
        </p:nvSpPr>
        <p:spPr>
          <a:xfrm>
            <a:off x="228600" y="4718604"/>
            <a:ext cx="369900" cy="251100"/>
          </a:xfrm>
          <a:prstGeom prst="rect">
            <a:avLst/>
          </a:prstGeom>
          <a:noFill/>
          <a:ln>
            <a:noFill/>
          </a:ln>
        </p:spPr>
        <p:txBody>
          <a:bodyPr spcFirstLastPara="1" wrap="square" lIns="0" tIns="0" rIns="0" bIns="0" anchor="ctr" anchorCtr="0">
            <a:noAutofit/>
          </a:bodyPr>
          <a:lstStyle>
            <a:lvl1pPr lvl="0" rtl="0">
              <a:buNone/>
              <a:defRPr b="1">
                <a:solidFill>
                  <a:schemeClr val="lt1"/>
                </a:solidFill>
                <a:latin typeface="IBM Plex Serif"/>
                <a:ea typeface="IBM Plex Serif"/>
                <a:cs typeface="IBM Plex Serif"/>
                <a:sym typeface="IBM Plex Serif"/>
              </a:defRPr>
            </a:lvl1pPr>
            <a:lvl2pPr lvl="1" rtl="0">
              <a:buNone/>
              <a:defRPr b="1">
                <a:solidFill>
                  <a:schemeClr val="lt1"/>
                </a:solidFill>
                <a:latin typeface="IBM Plex Serif"/>
                <a:ea typeface="IBM Plex Serif"/>
                <a:cs typeface="IBM Plex Serif"/>
                <a:sym typeface="IBM Plex Serif"/>
              </a:defRPr>
            </a:lvl2pPr>
            <a:lvl3pPr lvl="2" rtl="0">
              <a:buNone/>
              <a:defRPr b="1">
                <a:solidFill>
                  <a:schemeClr val="lt1"/>
                </a:solidFill>
                <a:latin typeface="IBM Plex Serif"/>
                <a:ea typeface="IBM Plex Serif"/>
                <a:cs typeface="IBM Plex Serif"/>
                <a:sym typeface="IBM Plex Serif"/>
              </a:defRPr>
            </a:lvl3pPr>
            <a:lvl4pPr lvl="3" rtl="0">
              <a:buNone/>
              <a:defRPr b="1">
                <a:solidFill>
                  <a:schemeClr val="lt1"/>
                </a:solidFill>
                <a:latin typeface="IBM Plex Serif"/>
                <a:ea typeface="IBM Plex Serif"/>
                <a:cs typeface="IBM Plex Serif"/>
                <a:sym typeface="IBM Plex Serif"/>
              </a:defRPr>
            </a:lvl4pPr>
            <a:lvl5pPr lvl="4" rtl="0">
              <a:buNone/>
              <a:defRPr b="1">
                <a:solidFill>
                  <a:schemeClr val="lt1"/>
                </a:solidFill>
                <a:latin typeface="IBM Plex Serif"/>
                <a:ea typeface="IBM Plex Serif"/>
                <a:cs typeface="IBM Plex Serif"/>
                <a:sym typeface="IBM Plex Serif"/>
              </a:defRPr>
            </a:lvl5pPr>
            <a:lvl6pPr lvl="5" rtl="0">
              <a:buNone/>
              <a:defRPr b="1">
                <a:solidFill>
                  <a:schemeClr val="lt1"/>
                </a:solidFill>
                <a:latin typeface="IBM Plex Serif"/>
                <a:ea typeface="IBM Plex Serif"/>
                <a:cs typeface="IBM Plex Serif"/>
                <a:sym typeface="IBM Plex Serif"/>
              </a:defRPr>
            </a:lvl6pPr>
            <a:lvl7pPr lvl="6" rtl="0">
              <a:buNone/>
              <a:defRPr b="1">
                <a:solidFill>
                  <a:schemeClr val="lt1"/>
                </a:solidFill>
                <a:latin typeface="IBM Plex Serif"/>
                <a:ea typeface="IBM Plex Serif"/>
                <a:cs typeface="IBM Plex Serif"/>
                <a:sym typeface="IBM Plex Serif"/>
              </a:defRPr>
            </a:lvl7pPr>
            <a:lvl8pPr lvl="7" rtl="0">
              <a:buNone/>
              <a:defRPr b="1">
                <a:solidFill>
                  <a:schemeClr val="lt1"/>
                </a:solidFill>
                <a:latin typeface="IBM Plex Serif"/>
                <a:ea typeface="IBM Plex Serif"/>
                <a:cs typeface="IBM Plex Serif"/>
                <a:sym typeface="IBM Plex Serif"/>
              </a:defRPr>
            </a:lvl8pPr>
            <a:lvl9pPr lvl="8" rtl="0">
              <a:buNone/>
              <a:defRPr b="1">
                <a:solidFill>
                  <a:schemeClr val="lt1"/>
                </a:solidFill>
                <a:latin typeface="IBM Plex Serif"/>
                <a:ea typeface="IBM Plex Serif"/>
                <a:cs typeface="IBM Plex Serif"/>
                <a:sym typeface="IBM Plex Serif"/>
              </a:defRPr>
            </a:lvl9pPr>
          </a:lstStyle>
          <a:p>
            <a:pPr marL="0" lvl="0" indent="0" algn="l"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4"/>
          <p:cNvSpPr txBox="1">
            <a:spLocks noGrp="1"/>
          </p:cNvSpPr>
          <p:nvPr>
            <p:ph type="ctrTitle"/>
          </p:nvPr>
        </p:nvSpPr>
        <p:spPr>
          <a:xfrm>
            <a:off x="685800" y="660050"/>
            <a:ext cx="8062664" cy="4215956"/>
          </a:xfrm>
          <a:prstGeom prst="rect">
            <a:avLst/>
          </a:prstGeom>
        </p:spPr>
        <p:txBody>
          <a:bodyPr spcFirstLastPara="1" wrap="square" lIns="0" tIns="0" rIns="0" bIns="0" anchor="t" anchorCtr="0">
            <a:noAutofit/>
          </a:bodyPr>
          <a:lstStyle/>
          <a:p>
            <a:pPr algn="r"/>
            <a:r>
              <a:rPr lang="es-MX" sz="4000" b="0" dirty="0">
                <a:solidFill>
                  <a:schemeClr val="tx1"/>
                </a:solidFill>
                <a:effectLst/>
                <a:latin typeface="+mj-lt"/>
                <a:ea typeface="Calibri" panose="020F0502020204030204" pitchFamily="34" charset="0"/>
                <a:cs typeface="Times New Roman" panose="02020603050405020304" pitchFamily="18" charset="0"/>
              </a:rPr>
              <a:t>Fantasía e Imaginación </a:t>
            </a:r>
            <a:br>
              <a:rPr lang="es-MX" sz="4000" dirty="0">
                <a:solidFill>
                  <a:schemeClr val="tx1"/>
                </a:solidFill>
                <a:effectLst/>
                <a:latin typeface="+mj-lt"/>
                <a:ea typeface="Calibri" panose="020F0502020204030204" pitchFamily="34" charset="0"/>
                <a:cs typeface="Times New Roman" panose="02020603050405020304" pitchFamily="18" charset="0"/>
              </a:rPr>
            </a:br>
            <a:br>
              <a:rPr lang="es-MX" sz="4400" kern="180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4400" kern="180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4400" kern="180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4400" kern="180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4400" kern="1800" dirty="0">
                <a:solidFill>
                  <a:schemeClr val="bg1"/>
                </a:solidFill>
                <a:latin typeface="Fira Sans" panose="020B0503050000020004" pitchFamily="34" charset="0"/>
                <a:ea typeface="Times New Roman" panose="02020603050405020304" pitchFamily="18" charset="0"/>
                <a:cs typeface="Times New Roman" panose="02020603050405020304" pitchFamily="18" charset="0"/>
              </a:rPr>
            </a:br>
            <a:r>
              <a:rPr lang="es-MX" sz="1600" b="0" kern="1800" dirty="0">
                <a:solidFill>
                  <a:schemeClr val="tx1"/>
                </a:solidFill>
                <a:effectLst/>
                <a:latin typeface="Fira Sans" panose="020B0503050000020004" pitchFamily="34" charset="0"/>
                <a:ea typeface="Times New Roman" panose="02020603050405020304" pitchFamily="18" charset="0"/>
                <a:cs typeface="Times New Roman" panose="02020603050405020304" pitchFamily="18" charset="0"/>
              </a:rPr>
              <a:t>Formación  </a:t>
            </a:r>
            <a:r>
              <a:rPr lang="es-MX" sz="1600" b="0" kern="1800" dirty="0">
                <a:solidFill>
                  <a:schemeClr val="tx1"/>
                </a:solidFill>
                <a:latin typeface="Fira Sans" panose="020B0503050000020004" pitchFamily="34" charset="0"/>
                <a:ea typeface="Times New Roman" panose="02020603050405020304" pitchFamily="18" charset="0"/>
                <a:cs typeface="Times New Roman" panose="02020603050405020304" pitchFamily="18" charset="0"/>
              </a:rPr>
              <a:t>Diciembre 2026</a:t>
            </a:r>
            <a:br>
              <a:rPr lang="es-MX"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sz="16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E0897AAD-EDE2-5D90-5AA9-59D201F4DEFD}"/>
              </a:ext>
            </a:extLst>
          </p:cNvPr>
          <p:cNvSpPr>
            <a:spLocks noGrp="1"/>
          </p:cNvSpPr>
          <p:nvPr>
            <p:ph type="subTitle" idx="1"/>
          </p:nvPr>
        </p:nvSpPr>
        <p:spPr>
          <a:xfrm>
            <a:off x="1331640" y="1995686"/>
            <a:ext cx="5861700" cy="387600"/>
          </a:xfrm>
        </p:spPr>
        <p:txBody>
          <a:bodyPr/>
          <a:lstStyle/>
          <a:p>
            <a:pPr algn="ctr"/>
            <a:r>
              <a:rPr lang="es-MX" sz="4000" dirty="0"/>
              <a:t>Utopía  </a:t>
            </a:r>
          </a:p>
        </p:txBody>
      </p:sp>
    </p:spTree>
    <p:extLst>
      <p:ext uri="{BB962C8B-B14F-4D97-AF65-F5344CB8AC3E}">
        <p14:creationId xmlns:p14="http://schemas.microsoft.com/office/powerpoint/2010/main" val="4284074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3" name="CuadroTexto 2">
            <a:extLst>
              <a:ext uri="{FF2B5EF4-FFF2-40B4-BE49-F238E27FC236}">
                <a16:creationId xmlns:a16="http://schemas.microsoft.com/office/drawing/2014/main" id="{BB242E94-3C33-9AB9-B2FD-975DC96A745D}"/>
              </a:ext>
            </a:extLst>
          </p:cNvPr>
          <p:cNvSpPr txBox="1"/>
          <p:nvPr/>
        </p:nvSpPr>
        <p:spPr>
          <a:xfrm>
            <a:off x="395536" y="555526"/>
            <a:ext cx="8424936" cy="4101316"/>
          </a:xfrm>
          <a:prstGeom prst="rect">
            <a:avLst/>
          </a:prstGeom>
          <a:noFill/>
        </p:spPr>
        <p:txBody>
          <a:bodyPr wrap="square">
            <a:spAutoFit/>
          </a:bodyPr>
          <a:lstStyle/>
          <a:p>
            <a:pPr>
              <a:lnSpc>
                <a:spcPct val="107000"/>
              </a:lnSpc>
              <a:spcAft>
                <a:spcPts val="800"/>
              </a:spcAft>
            </a:pPr>
            <a:r>
              <a:rPr lang="es-MX" sz="2000" b="1" dirty="0">
                <a:solidFill>
                  <a:schemeClr val="bg1"/>
                </a:solidFill>
                <a:latin typeface="+mj-lt"/>
                <a:ea typeface="Calibri" panose="020F0502020204030204" pitchFamily="34" charset="0"/>
                <a:cs typeface="Times New Roman" panose="02020603050405020304" pitchFamily="18" charset="0"/>
              </a:rPr>
              <a:t>U</a:t>
            </a:r>
            <a:r>
              <a:rPr lang="es-MX" sz="2000" b="1" dirty="0">
                <a:solidFill>
                  <a:schemeClr val="bg1"/>
                </a:solidFill>
                <a:effectLst/>
                <a:latin typeface="+mj-lt"/>
                <a:ea typeface="Calibri" panose="020F0502020204030204" pitchFamily="34" charset="0"/>
                <a:cs typeface="Times New Roman" panose="02020603050405020304" pitchFamily="18" charset="0"/>
              </a:rPr>
              <a:t>topía</a:t>
            </a:r>
          </a:p>
          <a:p>
            <a:pPr>
              <a:lnSpc>
                <a:spcPct val="107000"/>
              </a:lnSpc>
              <a:spcAft>
                <a:spcPts val="800"/>
              </a:spcAft>
            </a:pPr>
            <a:r>
              <a:rPr lang="es-MX" sz="2000" dirty="0">
                <a:solidFill>
                  <a:schemeClr val="bg1"/>
                </a:solidFill>
                <a:effectLst/>
                <a:latin typeface="+mj-lt"/>
                <a:ea typeface="Calibri" panose="020F0502020204030204" pitchFamily="34" charset="0"/>
                <a:cs typeface="Times New Roman" panose="02020603050405020304" pitchFamily="18" charset="0"/>
              </a:rPr>
              <a:t>Se propone como el mejor escenario posible para el futuro.</a:t>
            </a:r>
          </a:p>
          <a:p>
            <a:pPr>
              <a:lnSpc>
                <a:spcPct val="107000"/>
              </a:lnSpc>
              <a:spcAft>
                <a:spcPts val="800"/>
              </a:spcAft>
            </a:pPr>
            <a:r>
              <a:rPr lang="es-MX" sz="2000" dirty="0">
                <a:solidFill>
                  <a:schemeClr val="bg1"/>
                </a:solidFill>
                <a:effectLst/>
                <a:latin typeface="+mj-lt"/>
                <a:ea typeface="Calibri" panose="020F0502020204030204" pitchFamily="34" charset="0"/>
                <a:cs typeface="Times New Roman" panose="02020603050405020304" pitchFamily="18" charset="0"/>
              </a:rPr>
              <a:t>¿Qué es una utopía?</a:t>
            </a:r>
          </a:p>
          <a:p>
            <a:pPr>
              <a:lnSpc>
                <a:spcPct val="107000"/>
              </a:lnSpc>
              <a:spcAft>
                <a:spcPts val="800"/>
              </a:spcAft>
            </a:pPr>
            <a:r>
              <a:rPr lang="es-MX" sz="2000" dirty="0">
                <a:solidFill>
                  <a:schemeClr val="bg1"/>
                </a:solidFill>
                <a:effectLst/>
                <a:latin typeface="+mj-lt"/>
                <a:ea typeface="Calibri" panose="020F0502020204030204" pitchFamily="34" charset="0"/>
                <a:cs typeface="Times New Roman" panose="02020603050405020304" pitchFamily="18" charset="0"/>
              </a:rPr>
              <a:t>Se llama utopía a una comunidad imaginaria que posee características ideales y, por lo tanto, no existe. Las utopías se usan como modelo a seguir para las organizaciones sociales y políticas: son modelos que funcionan como horizonte para una sociedad.</a:t>
            </a:r>
          </a:p>
          <a:p>
            <a:pPr>
              <a:lnSpc>
                <a:spcPct val="107000"/>
              </a:lnSpc>
              <a:spcAft>
                <a:spcPts val="800"/>
              </a:spcAft>
            </a:pPr>
            <a:r>
              <a:rPr lang="es-MX" sz="2000" dirty="0">
                <a:solidFill>
                  <a:schemeClr val="bg1"/>
                </a:solidFill>
                <a:effectLst/>
                <a:latin typeface="+mj-lt"/>
                <a:ea typeface="Calibri" panose="020F0502020204030204" pitchFamily="34" charset="0"/>
                <a:cs typeface="Times New Roman" panose="02020603050405020304" pitchFamily="18" charset="0"/>
              </a:rPr>
              <a:t>La palabra utopía apareció por primera vez en 1516, en la obra Utopía, de Tomás Moro (1478-1535). Ese texto describía una sociedad perfecta en una isla ficticia de América y que contrastaba con la Inglaterra de la época.</a:t>
            </a:r>
          </a:p>
        </p:txBody>
      </p:sp>
    </p:spTree>
    <p:extLst>
      <p:ext uri="{BB962C8B-B14F-4D97-AF65-F5344CB8AC3E}">
        <p14:creationId xmlns:p14="http://schemas.microsoft.com/office/powerpoint/2010/main" val="1785734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800" dirty="0">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3" name="CuadroTexto 2">
            <a:extLst>
              <a:ext uri="{FF2B5EF4-FFF2-40B4-BE49-F238E27FC236}">
                <a16:creationId xmlns:a16="http://schemas.microsoft.com/office/drawing/2014/main" id="{B4D895F5-3F37-52AC-36DB-8D01245EDA2E}"/>
              </a:ext>
            </a:extLst>
          </p:cNvPr>
          <p:cNvSpPr txBox="1"/>
          <p:nvPr/>
        </p:nvSpPr>
        <p:spPr>
          <a:xfrm>
            <a:off x="107504" y="267494"/>
            <a:ext cx="8640960" cy="4008020"/>
          </a:xfrm>
          <a:prstGeom prst="rect">
            <a:avLst/>
          </a:prstGeom>
          <a:noFill/>
        </p:spPr>
        <p:txBody>
          <a:bodyPr wrap="square">
            <a:spAutoFit/>
          </a:bodyPr>
          <a:lstStyle/>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 general, las utopías se usan para marcar la necesidad de justicia e igualdad económica y política. El método que se emplea para alcanzar esta igualdad varía según la ideología a la que la utopía adscribe.</a:t>
            </a: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No obstante, toda utopía corre el riesgo que encierra su esencia contradictoria: una sociedad justa y homogénea no es compatible con la heterogeneidad natural de todo grupo humano.</a:t>
            </a: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Historia</a:t>
            </a: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El concepto de utopía se aplicó a distintas ciudades imaginarias de la Antigüedad. La ciudad de </a:t>
            </a:r>
            <a:r>
              <a:rPr lang="es-MX" sz="20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Dilmún</a:t>
            </a: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de la mitología mesopotámica, la isla de los feacios descrita en la Odisea o el Israel utópico del libro de Ezequiel del Antiguo Testamento son algunos ejemplos.</a:t>
            </a:r>
          </a:p>
        </p:txBody>
      </p:sp>
    </p:spTree>
    <p:extLst>
      <p:ext uri="{BB962C8B-B14F-4D97-AF65-F5344CB8AC3E}">
        <p14:creationId xmlns:p14="http://schemas.microsoft.com/office/powerpoint/2010/main" val="631401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16" name="Google Shape;216;p17"/>
          <p:cNvSpPr txBox="1"/>
          <p:nvPr/>
        </p:nvSpPr>
        <p:spPr>
          <a:xfrm>
            <a:off x="0" y="0"/>
            <a:ext cx="61156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3" name="CuadroTexto 2">
            <a:extLst>
              <a:ext uri="{FF2B5EF4-FFF2-40B4-BE49-F238E27FC236}">
                <a16:creationId xmlns:a16="http://schemas.microsoft.com/office/drawing/2014/main" id="{6E43DEE0-201D-1E28-9F34-26DA7FFD7B4F}"/>
              </a:ext>
            </a:extLst>
          </p:cNvPr>
          <p:cNvSpPr txBox="1"/>
          <p:nvPr/>
        </p:nvSpPr>
        <p:spPr>
          <a:xfrm>
            <a:off x="2046767" y="2416754"/>
            <a:ext cx="4731488" cy="595932"/>
          </a:xfrm>
          <a:prstGeom prst="rect">
            <a:avLst/>
          </a:prstGeom>
          <a:noFill/>
        </p:spPr>
        <p:txBody>
          <a:bodyPr wrap="square">
            <a:spAutoFit/>
          </a:bodyPr>
          <a:lstStyle/>
          <a:p>
            <a:pPr algn="ctr">
              <a:lnSpc>
                <a:spcPct val="107000"/>
              </a:lnSpc>
              <a:spcAft>
                <a:spcPts val="800"/>
              </a:spcAft>
            </a:pPr>
            <a:r>
              <a:rPr lang="es-MX"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Felicidad</a:t>
            </a:r>
          </a:p>
        </p:txBody>
      </p:sp>
    </p:spTree>
    <p:extLst>
      <p:ext uri="{BB962C8B-B14F-4D97-AF65-F5344CB8AC3E}">
        <p14:creationId xmlns:p14="http://schemas.microsoft.com/office/powerpoint/2010/main" val="3958548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3" name="CuadroTexto 2">
            <a:extLst>
              <a:ext uri="{FF2B5EF4-FFF2-40B4-BE49-F238E27FC236}">
                <a16:creationId xmlns:a16="http://schemas.microsoft.com/office/drawing/2014/main" id="{0608F680-D32D-E2A8-B68A-4C527E6F89C9}"/>
              </a:ext>
            </a:extLst>
          </p:cNvPr>
          <p:cNvSpPr txBox="1"/>
          <p:nvPr/>
        </p:nvSpPr>
        <p:spPr>
          <a:xfrm>
            <a:off x="395536" y="339503"/>
            <a:ext cx="8352928" cy="4067075"/>
          </a:xfrm>
          <a:prstGeom prst="rect">
            <a:avLst/>
          </a:prstGeom>
          <a:noFill/>
        </p:spPr>
        <p:txBody>
          <a:bodyPr wrap="square">
            <a:spAutoFit/>
          </a:bodyPr>
          <a:lstStyle/>
          <a:p>
            <a:pPr>
              <a:lnSpc>
                <a:spcPct val="107000"/>
              </a:lnSpc>
              <a:spcAft>
                <a:spcPts val="800"/>
              </a:spcAft>
            </a:pPr>
            <a:r>
              <a:rPr lang="es-MX" sz="1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MX"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felicidad es el estado emocional de una persona feliz. Es la sensación de bienestar y realización que experimentamos cuando alcanzamos nuestras metas, deseos y propósitos. Un momento duradero de satisfacción, donde no hay necesidades que apremien, ni sufrimientos que atormenten.</a:t>
            </a:r>
          </a:p>
          <a:p>
            <a:pPr>
              <a:lnSpc>
                <a:spcPct val="107000"/>
              </a:lnSpc>
              <a:spcAft>
                <a:spcPts val="800"/>
              </a:spcAft>
            </a:pPr>
            <a:r>
              <a:rPr lang="es-MX"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felicidad es una condición subjetiva y relativa. Como tal, no existen requisitos objetivos para ser felices: dos personas no tienen por qué ser felices por las mismas razones o en las mismas condiciones y circunstancias.</a:t>
            </a:r>
          </a:p>
        </p:txBody>
      </p:sp>
    </p:spTree>
    <p:extLst>
      <p:ext uri="{BB962C8B-B14F-4D97-AF65-F5344CB8AC3E}">
        <p14:creationId xmlns:p14="http://schemas.microsoft.com/office/powerpoint/2010/main" val="621606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800" dirty="0">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3" name="CuadroTexto 2">
            <a:extLst>
              <a:ext uri="{FF2B5EF4-FFF2-40B4-BE49-F238E27FC236}">
                <a16:creationId xmlns:a16="http://schemas.microsoft.com/office/drawing/2014/main" id="{5B1136FA-F348-C986-6253-AD5E28509C09}"/>
              </a:ext>
            </a:extLst>
          </p:cNvPr>
          <p:cNvSpPr txBox="1"/>
          <p:nvPr/>
        </p:nvSpPr>
        <p:spPr>
          <a:xfrm>
            <a:off x="395536" y="339502"/>
            <a:ext cx="8280920" cy="4323684"/>
          </a:xfrm>
          <a:prstGeom prst="rect">
            <a:avLst/>
          </a:prstGeom>
          <a:noFill/>
        </p:spPr>
        <p:txBody>
          <a:bodyPr wrap="square">
            <a:spAutoFit/>
          </a:bodyPr>
          <a:lstStyle/>
          <a:p>
            <a:pPr>
              <a:lnSpc>
                <a:spcPct val="107000"/>
              </a:lnSpc>
              <a:spcAft>
                <a:spcPts val="800"/>
              </a:spcAft>
            </a:pPr>
            <a: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 teoría, el sentimiento de autorrealización y el cumplimiento de nuestros deseos y aspiraciones son aspectos importantes para sentirnos felices.</a:t>
            </a:r>
          </a:p>
          <a:p>
            <a:pPr>
              <a:lnSpc>
                <a:spcPct val="107000"/>
              </a:lnSpc>
              <a:spcAft>
                <a:spcPts val="800"/>
              </a:spcAft>
            </a:pPr>
            <a: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Para ser felices a veces no es necesaria ninguna condición previa. Así, hay personas que están siempre felices y que se sienten a gusto con la vida y con aquello que les fue otorgado en gracia. También personas que, pese a que tienen todas las condiciones para estar bien, se sienten profundamente infelices.</a:t>
            </a:r>
          </a:p>
        </p:txBody>
      </p:sp>
    </p:spTree>
    <p:extLst>
      <p:ext uri="{BB962C8B-B14F-4D97-AF65-F5344CB8AC3E}">
        <p14:creationId xmlns:p14="http://schemas.microsoft.com/office/powerpoint/2010/main" val="2034445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16" name="Google Shape;216;p17"/>
          <p:cNvSpPr txBox="1"/>
          <p:nvPr/>
        </p:nvSpPr>
        <p:spPr>
          <a:xfrm>
            <a:off x="0" y="0"/>
            <a:ext cx="61156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3" name="CuadroTexto 2">
            <a:extLst>
              <a:ext uri="{FF2B5EF4-FFF2-40B4-BE49-F238E27FC236}">
                <a16:creationId xmlns:a16="http://schemas.microsoft.com/office/drawing/2014/main" id="{4F7F97F6-AD2C-D976-739F-165A580A716B}"/>
              </a:ext>
            </a:extLst>
          </p:cNvPr>
          <p:cNvSpPr txBox="1"/>
          <p:nvPr/>
        </p:nvSpPr>
        <p:spPr>
          <a:xfrm>
            <a:off x="611560" y="483519"/>
            <a:ext cx="8064896" cy="4284506"/>
          </a:xfrm>
          <a:prstGeom prst="rect">
            <a:avLst/>
          </a:prstGeom>
          <a:noFill/>
        </p:spPr>
        <p:txBody>
          <a:bodyPr wrap="square">
            <a:spAutoFit/>
          </a:bodyPr>
          <a:lstStyle/>
          <a:p>
            <a:pPr>
              <a:lnSpc>
                <a:spcPct val="107000"/>
              </a:lnSpc>
              <a:spcAft>
                <a:spcPts val="800"/>
              </a:spcAft>
            </a:pPr>
            <a:r>
              <a:rPr lang="es-MX"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infelicidad, por su parte, ocurre cuando nos enfrentamos a frustraciones en el intento por alcanzar nuestras metas, cumplir nuestros anhelos o lograr nuestros propósitos. En este sentido, lo aconsejable para mantener un estado de equilibrio propicio a la felicidad es alimentar pensamientos positivos y evitar a toda costa caer en el pesimismo.</a:t>
            </a:r>
          </a:p>
        </p:txBody>
      </p:sp>
    </p:spTree>
    <p:extLst>
      <p:ext uri="{BB962C8B-B14F-4D97-AF65-F5344CB8AC3E}">
        <p14:creationId xmlns:p14="http://schemas.microsoft.com/office/powerpoint/2010/main" val="1166730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18E6886-FC2B-4577-A46D-35FEB6DD5A51}"/>
              </a:ext>
            </a:extLst>
          </p:cNvPr>
          <p:cNvSpPr>
            <a:spLocks noGrp="1"/>
          </p:cNvSpPr>
          <p:nvPr>
            <p:ph type="ctrTitle"/>
          </p:nvPr>
        </p:nvSpPr>
        <p:spPr>
          <a:xfrm>
            <a:off x="215516" y="231490"/>
            <a:ext cx="8712968" cy="4680520"/>
          </a:xfrm>
        </p:spPr>
        <p:txBody>
          <a:bodyPr/>
          <a:lstStyle/>
          <a:p>
            <a:pPr>
              <a:lnSpc>
                <a:spcPct val="107000"/>
              </a:lnSpc>
              <a:spcBef>
                <a:spcPts val="375"/>
              </a:spcBef>
              <a:spcAft>
                <a:spcPts val="1200"/>
              </a:spcAft>
            </a:pPr>
            <a:br>
              <a:rPr lang="es-MX"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s-MX" sz="1800" dirty="0"/>
          </a:p>
        </p:txBody>
      </p:sp>
      <p:sp>
        <p:nvSpPr>
          <p:cNvPr id="3" name="CuadroTexto 2">
            <a:extLst>
              <a:ext uri="{FF2B5EF4-FFF2-40B4-BE49-F238E27FC236}">
                <a16:creationId xmlns:a16="http://schemas.microsoft.com/office/drawing/2014/main" id="{ED8AC048-6E62-2FD5-7973-F1100DDD1D17}"/>
              </a:ext>
            </a:extLst>
          </p:cNvPr>
          <p:cNvSpPr txBox="1"/>
          <p:nvPr/>
        </p:nvSpPr>
        <p:spPr>
          <a:xfrm>
            <a:off x="215516" y="483518"/>
            <a:ext cx="8712968" cy="4337341"/>
          </a:xfrm>
          <a:prstGeom prst="rect">
            <a:avLst/>
          </a:prstGeom>
          <a:noFill/>
        </p:spPr>
        <p:txBody>
          <a:bodyPr wrap="square">
            <a:spAutoFit/>
          </a:bodyPr>
          <a:lstStyle/>
          <a:p>
            <a:pPr>
              <a:lnSpc>
                <a:spcPct val="107000"/>
              </a:lnSpc>
              <a:spcAft>
                <a:spcPts val="800"/>
              </a:spcAft>
            </a:pPr>
            <a:r>
              <a:rPr lang="es-MX"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Felicidad en la Psicología</a:t>
            </a: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Es un estado emocional positivo que los individuos alcanzan cuando han satisfecho sus deseos y cumplido sus objetivos.</a:t>
            </a: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felicidad, como tal, viene medida por la capacidad que hay en cada persona de dar soluciones a los variados aspectos que conforman su vida cotidiana. En este sentido, las personas que tengan cubiertos estos aspectos deberían ser más felices, sentirse autorrealizadas y plenas.</a:t>
            </a:r>
          </a:p>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Para Sigmund Freud la felicidad es algo utópico, pues considera que, para que sea posible, no podría depender del mundo real. Allí los individuos están expuestos constantemente a experiencias desagradables, como el fracaso y la frustración y, en este sentido, sostiene que a lo máximo que podría aspirar un ser humano es a una felicidad parcial.</a:t>
            </a:r>
          </a:p>
        </p:txBody>
      </p:sp>
    </p:spTree>
    <p:extLst>
      <p:ext uri="{BB962C8B-B14F-4D97-AF65-F5344CB8AC3E}">
        <p14:creationId xmlns:p14="http://schemas.microsoft.com/office/powerpoint/2010/main" val="3478381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3" name="Subtítulo 2">
            <a:extLst>
              <a:ext uri="{FF2B5EF4-FFF2-40B4-BE49-F238E27FC236}">
                <a16:creationId xmlns:a16="http://schemas.microsoft.com/office/drawing/2014/main" id="{7A523A77-5468-47E0-9750-446E66A34E77}"/>
              </a:ext>
            </a:extLst>
          </p:cNvPr>
          <p:cNvSpPr>
            <a:spLocks noGrp="1"/>
          </p:cNvSpPr>
          <p:nvPr>
            <p:ph type="subTitle" idx="1"/>
          </p:nvPr>
        </p:nvSpPr>
        <p:spPr>
          <a:xfrm>
            <a:off x="287524" y="97340"/>
            <a:ext cx="8568952" cy="4464496"/>
          </a:xfrm>
        </p:spPr>
        <p:txBody>
          <a:bodyPr/>
          <a:lstStyle/>
          <a:p>
            <a:pPr>
              <a:lnSpc>
                <a:spcPct val="107000"/>
              </a:lnSpc>
              <a:spcBef>
                <a:spcPts val="375"/>
              </a:spcBef>
              <a:spcAft>
                <a:spcPts val="1200"/>
              </a:spcAft>
            </a:pPr>
            <a:r>
              <a:rPr lang="es-MX" sz="1800" dirty="0">
                <a:solidFill>
                  <a:srgbClr val="797979"/>
                </a:solidFill>
                <a:effectLst/>
                <a:latin typeface="Fira Sans" panose="020B0503050000020004" pitchFamily="34" charset="0"/>
                <a:ea typeface="Times New Roman" panose="02020603050405020304" pitchFamily="18" charset="0"/>
                <a:cs typeface="Times New Roman" panose="02020603050405020304" pitchFamily="18" charset="0"/>
              </a:rPr>
              <a:t>.</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sz="1800" dirty="0"/>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4" name="CuadroTexto 3">
            <a:extLst>
              <a:ext uri="{FF2B5EF4-FFF2-40B4-BE49-F238E27FC236}">
                <a16:creationId xmlns:a16="http://schemas.microsoft.com/office/drawing/2014/main" id="{B9AC2DAE-0027-8BF3-5F00-63B70A952302}"/>
              </a:ext>
            </a:extLst>
          </p:cNvPr>
          <p:cNvSpPr txBox="1"/>
          <p:nvPr/>
        </p:nvSpPr>
        <p:spPr>
          <a:xfrm>
            <a:off x="287524" y="411511"/>
            <a:ext cx="8460940" cy="4626908"/>
          </a:xfrm>
          <a:prstGeom prst="rect">
            <a:avLst/>
          </a:prstGeom>
          <a:noFill/>
        </p:spPr>
        <p:txBody>
          <a:bodyPr wrap="square">
            <a:spAutoFit/>
          </a:bodyPr>
          <a:lstStyle/>
          <a:p>
            <a:pPr>
              <a:lnSpc>
                <a:spcPct val="107000"/>
              </a:lnSpc>
              <a:spcAft>
                <a:spcPts val="800"/>
              </a:spcAft>
            </a:pPr>
            <a:r>
              <a:rPr lang="es-MX"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Felicidad en Filosofía</a:t>
            </a:r>
          </a:p>
          <a:p>
            <a:pPr>
              <a:lnSpc>
                <a:spcPct val="107000"/>
              </a:lnSpc>
              <a:spcAft>
                <a:spcPts val="800"/>
              </a:spcAft>
            </a:pPr>
            <a:r>
              <a:rPr lang="es-MX"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Para Aristóteles, estaba relacionada con el equilibrio y la armonía, y se conseguía mediante acciones encaminadas a la autorrealización. Epicuro, por su parte, señalaba que la felicidad suponía la satisfacción de los deseos y los placeres.</a:t>
            </a:r>
          </a:p>
          <a:p>
            <a:pPr>
              <a:lnSpc>
                <a:spcPct val="107000"/>
              </a:lnSpc>
              <a:spcAft>
                <a:spcPts val="800"/>
              </a:spcAft>
            </a:pPr>
            <a:r>
              <a:rPr lang="es-MX"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Los estoicos, en cambio, consideraban que la felicidad se alcanzaba dominando las pasiones y prescindiendo de las comodidades que impiden la aceptación de una existencia determinada. Mientras que, para Leibniz, defensor de la tesis racionalista, la felicidad es la adecuación de la voluntad humana a la realidad.</a:t>
            </a:r>
          </a:p>
        </p:txBody>
      </p:sp>
    </p:spTree>
    <p:extLst>
      <p:ext uri="{BB962C8B-B14F-4D97-AF65-F5344CB8AC3E}">
        <p14:creationId xmlns:p14="http://schemas.microsoft.com/office/powerpoint/2010/main" val="3093382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862EB489-DAA9-B6FA-40A6-4882ED1AFCCB}"/>
              </a:ext>
            </a:extLst>
          </p:cNvPr>
          <p:cNvSpPr>
            <a:spLocks noGrp="1"/>
          </p:cNvSpPr>
          <p:nvPr>
            <p:ph type="subTitle" idx="1"/>
          </p:nvPr>
        </p:nvSpPr>
        <p:spPr>
          <a:xfrm>
            <a:off x="395536" y="267494"/>
            <a:ext cx="8062764" cy="4464496"/>
          </a:xfrm>
        </p:spPr>
        <p:txBody>
          <a:bodyPr/>
          <a:lstStyle/>
          <a:p>
            <a:pPr>
              <a:lnSpc>
                <a:spcPct val="107000"/>
              </a:lnSpc>
              <a:spcAft>
                <a:spcPts val="800"/>
              </a:spcAft>
            </a:pPr>
            <a:r>
              <a:rPr lang="es-MX" dirty="0">
                <a:latin typeface="Calibri" panose="020F0502020204030204" pitchFamily="34" charset="0"/>
                <a:ea typeface="Calibri" panose="020F0502020204030204" pitchFamily="34" charset="0"/>
                <a:cs typeface="Times New Roman" panose="02020603050405020304" pitchFamily="18" charset="0"/>
              </a:rPr>
              <a:t>Los f</a:t>
            </a:r>
            <a:r>
              <a:rPr lang="es-MX" dirty="0">
                <a:effectLst/>
                <a:latin typeface="Calibri" panose="020F0502020204030204" pitchFamily="34" charset="0"/>
                <a:ea typeface="Calibri" panose="020F0502020204030204" pitchFamily="34" charset="0"/>
                <a:cs typeface="Times New Roman" panose="02020603050405020304" pitchFamily="18" charset="0"/>
              </a:rPr>
              <a:t>ilósofos chinos, como Lao Tzu, apuntaban que la felicidad se podía lograr teniendo como modelo la naturaleza. Mientras que Confucio era de la opinión de que la felicidad venía dada por la armonía entre las personas.</a:t>
            </a:r>
          </a:p>
          <a:p>
            <a:pPr>
              <a:lnSpc>
                <a:spcPct val="107000"/>
              </a:lnSpc>
              <a:spcAft>
                <a:spcPts val="800"/>
              </a:spcAft>
            </a:pPr>
            <a:r>
              <a:rPr lang="es-MX" b="1" dirty="0">
                <a:effectLst/>
                <a:latin typeface="Calibri" panose="020F0502020204030204" pitchFamily="34" charset="0"/>
                <a:ea typeface="Calibri" panose="020F0502020204030204" pitchFamily="34" charset="0"/>
                <a:cs typeface="Times New Roman" panose="02020603050405020304" pitchFamily="18" charset="0"/>
              </a:rPr>
              <a:t>Felicidad en religión</a:t>
            </a:r>
            <a:endParaRPr lang="es-MX"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dirty="0">
                <a:effectLst/>
                <a:latin typeface="Calibri" panose="020F0502020204030204" pitchFamily="34" charset="0"/>
                <a:ea typeface="Calibri" panose="020F0502020204030204" pitchFamily="34" charset="0"/>
                <a:cs typeface="Times New Roman" panose="02020603050405020304" pitchFamily="18" charset="0"/>
              </a:rPr>
              <a:t>Las religiones teístas suelen coincidir en que la felicidad es un estado de paz que solo se alcanza en la comunión con Dios. Los budistas, por su parte, afirman que la felicidad únicamente se consigue a través de la liberación del sufrimiento y la superación del deseo, a lo cual se accede mediante el entrenamiento mental</a:t>
            </a:r>
          </a:p>
          <a:p>
            <a:endParaRPr lang="es-MX" dirty="0"/>
          </a:p>
        </p:txBody>
      </p:sp>
    </p:spTree>
    <p:extLst>
      <p:ext uri="{BB962C8B-B14F-4D97-AF65-F5344CB8AC3E}">
        <p14:creationId xmlns:p14="http://schemas.microsoft.com/office/powerpoint/2010/main" val="67868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8E76ACC4-E8DE-D2A3-A74F-78CDA676D0BF}"/>
              </a:ext>
            </a:extLst>
          </p:cNvPr>
          <p:cNvSpPr>
            <a:spLocks noGrp="1"/>
          </p:cNvSpPr>
          <p:nvPr>
            <p:ph type="subTitle" idx="1"/>
          </p:nvPr>
        </p:nvSpPr>
        <p:spPr>
          <a:xfrm>
            <a:off x="467544" y="267494"/>
            <a:ext cx="8280920" cy="4536504"/>
          </a:xfrm>
        </p:spPr>
        <p:txBody>
          <a:bodyPr/>
          <a:lstStyle/>
          <a:p>
            <a:r>
              <a:rPr lang="es-MX" b="1" dirty="0">
                <a:effectLst/>
                <a:latin typeface="Arial" panose="020B0604020202020204" pitchFamily="34" charset="0"/>
                <a:ea typeface="Calibri" panose="020F0502020204030204" pitchFamily="34" charset="0"/>
                <a:cs typeface="Times New Roman" panose="02020603050405020304" pitchFamily="18" charset="0"/>
              </a:rPr>
              <a:t>La memoria depende del ritmo circadiano</a:t>
            </a:r>
            <a:r>
              <a:rPr lang="es-MX" dirty="0">
                <a:effectLst/>
                <a:latin typeface="Arial" panose="020B0604020202020204" pitchFamily="34" charset="0"/>
                <a:ea typeface="Calibri" panose="020F0502020204030204" pitchFamily="34" charset="0"/>
                <a:cs typeface="Times New Roman" panose="02020603050405020304" pitchFamily="18" charset="0"/>
              </a:rPr>
              <a:t> ¿para que podamos tener una calidad de aprendizaje y adecuado y también depende de la hora del día que elijas para estudiar? Es importante que entiendas que nos preocupan tus habilidades cognitivas como la atención y,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a:t>
            </a:r>
            <a:endParaRPr lang="es-MX"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Tree>
    <p:extLst>
      <p:ext uri="{BB962C8B-B14F-4D97-AF65-F5344CB8AC3E}">
        <p14:creationId xmlns:p14="http://schemas.microsoft.com/office/powerpoint/2010/main" val="3276445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18F4BC1A-F4A4-317C-BB0F-194C0C8D8E2B}"/>
              </a:ext>
            </a:extLst>
          </p:cNvPr>
          <p:cNvSpPr>
            <a:spLocks noGrp="1"/>
          </p:cNvSpPr>
          <p:nvPr>
            <p:ph type="subTitle" idx="1"/>
          </p:nvPr>
        </p:nvSpPr>
        <p:spPr>
          <a:xfrm>
            <a:off x="1475656" y="1851670"/>
            <a:ext cx="7126660" cy="387600"/>
          </a:xfrm>
        </p:spPr>
        <p:txBody>
          <a:bodyPr/>
          <a:lstStyle/>
          <a:p>
            <a:pPr algn="ctr"/>
            <a:r>
              <a:rPr lang="es-MX" sz="4400" dirty="0"/>
              <a:t>Autorrealización</a:t>
            </a:r>
            <a:r>
              <a:rPr lang="es-MX" dirty="0"/>
              <a:t> </a:t>
            </a:r>
          </a:p>
        </p:txBody>
      </p:sp>
    </p:spTree>
    <p:extLst>
      <p:ext uri="{BB962C8B-B14F-4D97-AF65-F5344CB8AC3E}">
        <p14:creationId xmlns:p14="http://schemas.microsoft.com/office/powerpoint/2010/main" val="141351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662A18AE-184F-7AAF-E25C-8A488E6C4CEC}"/>
              </a:ext>
            </a:extLst>
          </p:cNvPr>
          <p:cNvSpPr>
            <a:spLocks noGrp="1"/>
          </p:cNvSpPr>
          <p:nvPr>
            <p:ph type="subTitle" idx="1"/>
          </p:nvPr>
        </p:nvSpPr>
        <p:spPr>
          <a:xfrm>
            <a:off x="395536" y="267494"/>
            <a:ext cx="8062764" cy="4248472"/>
          </a:xfrm>
        </p:spPr>
        <p:txBody>
          <a:bodyPr/>
          <a:lstStyle/>
          <a:p>
            <a:pPr>
              <a:lnSpc>
                <a:spcPct val="107000"/>
              </a:lnSpc>
              <a:spcAft>
                <a:spcPts val="800"/>
              </a:spcAft>
            </a:pPr>
            <a:r>
              <a:rPr lang="es-MX" sz="1800" b="1" dirty="0">
                <a:effectLst/>
                <a:latin typeface="Calibri" panose="020F0502020204030204" pitchFamily="34" charset="0"/>
                <a:ea typeface="Calibri" panose="020F0502020204030204" pitchFamily="34" charset="0"/>
                <a:cs typeface="Times New Roman" panose="02020603050405020304" pitchFamily="18" charset="0"/>
              </a:rPr>
              <a:t>La autorrealización </a:t>
            </a:r>
          </a:p>
          <a:p>
            <a:pPr>
              <a:lnSpc>
                <a:spcPct val="107000"/>
              </a:lnSpc>
              <a:spcAft>
                <a:spcPts val="800"/>
              </a:spcAft>
            </a:pPr>
            <a:r>
              <a:rPr lang="es-MX" sz="2200" dirty="0">
                <a:latin typeface="Calibri" panose="020F0502020204030204" pitchFamily="34" charset="0"/>
                <a:ea typeface="Calibri" panose="020F0502020204030204" pitchFamily="34" charset="0"/>
                <a:cs typeface="Times New Roman" panose="02020603050405020304" pitchFamily="18" charset="0"/>
              </a:rPr>
              <a:t>Es la satisfacción de haber alcanzado y cumplido una o más metas personales que forman parte del desarrollo y del potencial humano.</a:t>
            </a:r>
          </a:p>
          <a:p>
            <a:pPr>
              <a:lnSpc>
                <a:spcPct val="107000"/>
              </a:lnSpc>
              <a:spcAft>
                <a:spcPts val="800"/>
              </a:spcAft>
            </a:pPr>
            <a:r>
              <a:rPr lang="es-MX" sz="2200" dirty="0">
                <a:latin typeface="Calibri" panose="020F0502020204030204" pitchFamily="34" charset="0"/>
                <a:ea typeface="Calibri" panose="020F0502020204030204" pitchFamily="34" charset="0"/>
                <a:cs typeface="Times New Roman" panose="02020603050405020304" pitchFamily="18" charset="0"/>
              </a:rPr>
              <a:t>Por medio de la autorrealización, los individuos exponen al máximo sus capacidades, habilidades o talentos a fin de ser y hacer aquello que se quiere. Es decir, se refiere al logro de un objetivo personal por medio del cual se puede contemplar la felicidad.</a:t>
            </a:r>
          </a:p>
          <a:p>
            <a:pPr>
              <a:lnSpc>
                <a:spcPct val="107000"/>
              </a:lnSpc>
              <a:spcAft>
                <a:spcPts val="800"/>
              </a:spcAft>
            </a:pPr>
            <a:r>
              <a:rPr lang="es-MX" sz="2200" dirty="0">
                <a:latin typeface="Calibri" panose="020F0502020204030204" pitchFamily="34" charset="0"/>
                <a:ea typeface="Calibri" panose="020F0502020204030204" pitchFamily="34" charset="0"/>
                <a:cs typeface="Times New Roman" panose="02020603050405020304" pitchFamily="18" charset="0"/>
              </a:rPr>
              <a:t>El deseo de autorrealización es motivado por la búsqueda individual que nos encamina a cumplir con una serie de expectativas y dar respuestas a dudas o cuestionamientos que marcan un determinado momento existencial.</a:t>
            </a:r>
          </a:p>
          <a:p>
            <a:pPr>
              <a:lnSpc>
                <a:spcPct val="107000"/>
              </a:lnSpc>
              <a:spcAft>
                <a:spcPts val="800"/>
              </a:spcAft>
            </a:pPr>
            <a:endParaRPr lang="es-MX"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Tree>
    <p:extLst>
      <p:ext uri="{BB962C8B-B14F-4D97-AF65-F5344CB8AC3E}">
        <p14:creationId xmlns:p14="http://schemas.microsoft.com/office/powerpoint/2010/main" val="2916111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283718"/>
            <a:ext cx="8460940" cy="2448272"/>
          </a:xfrm>
          <a:prstGeom prst="rect">
            <a:avLst/>
          </a:prstGeom>
        </p:spPr>
        <p:txBody>
          <a:bodyPr spcFirstLastPara="1" wrap="square" lIns="0" tIns="0" rIns="0" bIns="0" anchor="b" anchorCtr="0">
            <a:noAutofit/>
          </a:bodyPr>
          <a:lstStyle/>
          <a:p>
            <a:pPr>
              <a:lnSpc>
                <a:spcPct val="107000"/>
              </a:lnSpc>
              <a:spcAft>
                <a:spcPts val="800"/>
              </a:spcAft>
            </a:pPr>
            <a:br>
              <a:rPr lang="es-MX" sz="2400" b="0" dirty="0">
                <a:effectLst/>
                <a:latin typeface="Calibri" panose="020F0502020204030204" pitchFamily="34" charset="0"/>
                <a:ea typeface="Calibri" panose="020F0502020204030204" pitchFamily="34" charset="0"/>
                <a:cs typeface="Times New Roman" panose="02020603050405020304" pitchFamily="18" charset="0"/>
              </a:rPr>
            </a:br>
            <a:br>
              <a:rPr lang="es-MX" sz="2400" b="0" dirty="0">
                <a:effectLst/>
                <a:latin typeface="Calibri" panose="020F0502020204030204" pitchFamily="34" charset="0"/>
                <a:ea typeface="Calibri" panose="020F0502020204030204" pitchFamily="34" charset="0"/>
                <a:cs typeface="Times New Roman" panose="02020603050405020304" pitchFamily="18" charset="0"/>
              </a:rPr>
            </a:br>
            <a:br>
              <a:rPr lang="es-MX" sz="2400" b="0" dirty="0">
                <a:effectLst/>
                <a:latin typeface="Calibri" panose="020F0502020204030204" pitchFamily="34" charset="0"/>
                <a:ea typeface="Calibri" panose="020F0502020204030204" pitchFamily="34" charset="0"/>
                <a:cs typeface="Times New Roman" panose="02020603050405020304" pitchFamily="18" charset="0"/>
              </a:rPr>
            </a:br>
            <a:r>
              <a:rPr lang="es-MX" sz="24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felicidad es el máximo logro de la autorrealización, es contemplativa y se obtiene cuando las personas comprenden que es a través de hechos y acciones que se cumplen los anhelos y proyectos. Forma parte de la libertad de ser y hacer aquello que se desea.</a:t>
            </a:r>
            <a:br>
              <a:rPr lang="es-MX" sz="24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s-MX"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Necesidades de la autorrealización</a:t>
            </a:r>
            <a:br>
              <a:rPr lang="es-MX" sz="24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s-MX" sz="24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autorrealización está supeditada y presente en todas las áreas del desarrollo humano. Es decir, la familia, las relaciones personales, los estudios, el trabajo, las relaciones sociales, el amor, los proyectos, los emprendimientos, entre otros.</a:t>
            </a:r>
          </a:p>
        </p:txBody>
      </p:sp>
    </p:spTree>
    <p:extLst>
      <p:ext uri="{BB962C8B-B14F-4D97-AF65-F5344CB8AC3E}">
        <p14:creationId xmlns:p14="http://schemas.microsoft.com/office/powerpoint/2010/main" val="3071100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862EB489-DAA9-B6FA-40A6-4882ED1AFCCB}"/>
              </a:ext>
            </a:extLst>
          </p:cNvPr>
          <p:cNvSpPr>
            <a:spLocks noGrp="1"/>
          </p:cNvSpPr>
          <p:nvPr>
            <p:ph type="subTitle" idx="1"/>
          </p:nvPr>
        </p:nvSpPr>
        <p:spPr>
          <a:xfrm>
            <a:off x="251520" y="339502"/>
            <a:ext cx="8496944" cy="4392488"/>
          </a:xfrm>
        </p:spPr>
        <p:txBody>
          <a:bodyPr/>
          <a:lstStyle/>
          <a:p>
            <a:pPr>
              <a:lnSpc>
                <a:spcPct val="107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 </a:t>
            </a:r>
            <a:r>
              <a:rPr lang="es-MX" dirty="0">
                <a:effectLst/>
                <a:latin typeface="Calibri" panose="020F0502020204030204" pitchFamily="34" charset="0"/>
                <a:ea typeface="Calibri" panose="020F0502020204030204" pitchFamily="34" charset="0"/>
                <a:cs typeface="Times New Roman" panose="02020603050405020304" pitchFamily="18" charset="0"/>
              </a:rPr>
              <a:t>Por eso, es muy importante y valioso el tiempo invertido, el esfuerzo y el trabajo realizado por cumplir con la vocación que cada persona tiene. Por ejemplo, los músicos se sienten autorrealizados cuando cantan, tocan un instrumento o componen canciones.</a:t>
            </a:r>
          </a:p>
          <a:p>
            <a:pPr>
              <a:lnSpc>
                <a:spcPct val="107000"/>
              </a:lnSpc>
              <a:spcAft>
                <a:spcPts val="800"/>
              </a:spcAft>
            </a:pPr>
            <a:r>
              <a:rPr lang="es-MX" dirty="0">
                <a:effectLst/>
                <a:latin typeface="Calibri" panose="020F0502020204030204" pitchFamily="34" charset="0"/>
                <a:ea typeface="Calibri" panose="020F0502020204030204" pitchFamily="34" charset="0"/>
                <a:cs typeface="Times New Roman" panose="02020603050405020304" pitchFamily="18" charset="0"/>
              </a:rPr>
              <a:t>No obstante, puede ocurrir que una persona se sienta autorrealizada en un área de su vida, pero no en otra. Por ejemplo, se logró ser músico profesional y tener una distinguida carrera artística, pero, en cuanto al amor de pareja, aún no se ha encontrado a la persona indicada y se siente un desequilibrio emocional o sentimental.</a:t>
            </a:r>
          </a:p>
          <a:p>
            <a:endParaRPr lang="es-MX" dirty="0"/>
          </a:p>
        </p:txBody>
      </p:sp>
    </p:spTree>
    <p:extLst>
      <p:ext uri="{BB962C8B-B14F-4D97-AF65-F5344CB8AC3E}">
        <p14:creationId xmlns:p14="http://schemas.microsoft.com/office/powerpoint/2010/main" val="1112300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662A18AE-184F-7AAF-E25C-8A488E6C4CEC}"/>
              </a:ext>
            </a:extLst>
          </p:cNvPr>
          <p:cNvSpPr>
            <a:spLocks noGrp="1"/>
          </p:cNvSpPr>
          <p:nvPr>
            <p:ph type="subTitle" idx="1"/>
          </p:nvPr>
        </p:nvSpPr>
        <p:spPr>
          <a:xfrm>
            <a:off x="251520" y="123478"/>
            <a:ext cx="8640960" cy="4608512"/>
          </a:xfrm>
        </p:spPr>
        <p:txBody>
          <a:bodyPr/>
          <a:lstStyle/>
          <a:p>
            <a:pPr>
              <a:lnSpc>
                <a:spcPct val="107000"/>
              </a:lnSpc>
              <a:spcAft>
                <a:spcPts val="800"/>
              </a:spcAft>
            </a:pPr>
            <a:r>
              <a:rPr lang="es-MX" dirty="0">
                <a:effectLst/>
                <a:latin typeface="Calibri" panose="020F0502020204030204" pitchFamily="34" charset="0"/>
                <a:ea typeface="Calibri" panose="020F0502020204030204" pitchFamily="34" charset="0"/>
                <a:cs typeface="Times New Roman" panose="02020603050405020304" pitchFamily="18" charset="0"/>
              </a:rPr>
              <a:t>La autorrealización conlleva en sí misma la felicidad y establece el equilibrio emocional tan necesario e importante en cada persona.</a:t>
            </a:r>
          </a:p>
          <a:p>
            <a:pPr>
              <a:lnSpc>
                <a:spcPct val="107000"/>
              </a:lnSpc>
              <a:spcAft>
                <a:spcPts val="800"/>
              </a:spcAft>
            </a:pPr>
            <a:r>
              <a:rPr lang="es-MX" dirty="0">
                <a:effectLst/>
                <a:latin typeface="Calibri" panose="020F0502020204030204" pitchFamily="34" charset="0"/>
                <a:ea typeface="Calibri" panose="020F0502020204030204" pitchFamily="34" charset="0"/>
                <a:cs typeface="Times New Roman" panose="02020603050405020304" pitchFamily="18" charset="0"/>
              </a:rPr>
              <a:t>En caso de no estar claro de qué hacer y cómo lograr tus objetivos, entonces te puedes plantear las siguientes preguntas ¿Qué es para mí la felicidad? ¿Qué puedo hacer para alcanzarla? ¿Estoy dispuesto a luchar y trabajar por ello? ¿Qué soy capaz de hacer por mi autorrealización?</a:t>
            </a:r>
          </a:p>
          <a:p>
            <a:pPr>
              <a:lnSpc>
                <a:spcPct val="107000"/>
              </a:lnSpc>
              <a:spcAft>
                <a:spcPts val="800"/>
              </a:spcAft>
            </a:pPr>
            <a:r>
              <a:rPr lang="es-MX" dirty="0">
                <a:effectLst/>
                <a:latin typeface="Calibri" panose="020F0502020204030204" pitchFamily="34" charset="0"/>
                <a:ea typeface="Calibri" panose="020F0502020204030204" pitchFamily="34" charset="0"/>
                <a:cs typeface="Times New Roman" panose="02020603050405020304" pitchFamily="18" charset="0"/>
              </a:rPr>
              <a:t>De ahí que, una de las mayores satisfacciones de la vejez sea el de hacer un balance de las metas realizadas. Reconocer el esfuerzo y tiempo dedicado a cumplir, de manera coherente, de ser lo que se deseaba.</a:t>
            </a:r>
          </a:p>
          <a:p>
            <a:endParaRPr lang="es-MX" dirty="0"/>
          </a:p>
        </p:txBody>
      </p:sp>
    </p:spTree>
    <p:extLst>
      <p:ext uri="{BB962C8B-B14F-4D97-AF65-F5344CB8AC3E}">
        <p14:creationId xmlns:p14="http://schemas.microsoft.com/office/powerpoint/2010/main" val="517089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22034D09-1BBE-20DB-D5D5-7DD64F4DB842}"/>
              </a:ext>
            </a:extLst>
          </p:cNvPr>
          <p:cNvSpPr>
            <a:spLocks noGrp="1"/>
          </p:cNvSpPr>
          <p:nvPr>
            <p:ph type="subTitle" idx="1"/>
          </p:nvPr>
        </p:nvSpPr>
        <p:spPr>
          <a:xfrm>
            <a:off x="467544" y="411510"/>
            <a:ext cx="8424936" cy="4104456"/>
          </a:xfrm>
        </p:spPr>
        <p:txBody>
          <a:bodyPr/>
          <a:lstStyle/>
          <a:p>
            <a:pPr>
              <a:lnSpc>
                <a:spcPct val="107000"/>
              </a:lnSpc>
              <a:spcAft>
                <a:spcPts val="800"/>
              </a:spcAft>
            </a:pPr>
            <a:r>
              <a:rPr lang="es-MX" sz="2200" b="1" dirty="0">
                <a:effectLst/>
                <a:latin typeface="Calibri" panose="020F0502020204030204" pitchFamily="34" charset="0"/>
                <a:ea typeface="Calibri" panose="020F0502020204030204" pitchFamily="34" charset="0"/>
                <a:cs typeface="Times New Roman" panose="02020603050405020304" pitchFamily="18" charset="0"/>
              </a:rPr>
              <a:t>Autorrealización y Pirámide de Maslow</a:t>
            </a:r>
            <a:endParaRPr lang="es-MX"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200" dirty="0">
                <a:effectLst/>
                <a:latin typeface="Calibri" panose="020F0502020204030204" pitchFamily="34" charset="0"/>
                <a:ea typeface="Calibri" panose="020F0502020204030204" pitchFamily="34" charset="0"/>
                <a:cs typeface="Times New Roman" panose="02020603050405020304" pitchFamily="18" charset="0"/>
              </a:rPr>
              <a:t>Psicólogo estadounidense y uno de los principales exponentes de la psicología humanista. Maslow propuso en su obra Una teoría sobre la motivación humana, en 1943, la jerarquía de las necesidades humanas, entre las que destaca la elaboración de la famosa pirámide de Maslow y el análisis del comportamiento humano.</a:t>
            </a:r>
          </a:p>
          <a:p>
            <a:pPr>
              <a:lnSpc>
                <a:spcPct val="107000"/>
              </a:lnSpc>
              <a:spcAft>
                <a:spcPts val="800"/>
              </a:spcAft>
            </a:pPr>
            <a:r>
              <a:rPr lang="es-MX" sz="2200" dirty="0">
                <a:effectLst/>
                <a:latin typeface="Calibri" panose="020F0502020204030204" pitchFamily="34" charset="0"/>
                <a:ea typeface="Calibri" panose="020F0502020204030204" pitchFamily="34" charset="0"/>
                <a:cs typeface="Times New Roman" panose="02020603050405020304" pitchFamily="18" charset="0"/>
              </a:rPr>
              <a:t>Según Maslow, la autorrealización es el logro máximo de las satisfacciones de las necesidades humanas. Es el desarrollo del potencial humano, aceptación de sí mismo, de fortalecer la espiritualidad, los conocimientos, las buenas relaciones interpersonales y vivir bajo el concepto de la felicidad.</a:t>
            </a:r>
          </a:p>
          <a:p>
            <a:endParaRPr lang="es-MX" dirty="0"/>
          </a:p>
        </p:txBody>
      </p:sp>
    </p:spTree>
    <p:extLst>
      <p:ext uri="{BB962C8B-B14F-4D97-AF65-F5344CB8AC3E}">
        <p14:creationId xmlns:p14="http://schemas.microsoft.com/office/powerpoint/2010/main" val="3771234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22034D09-1BBE-20DB-D5D5-7DD64F4DB842}"/>
              </a:ext>
            </a:extLst>
          </p:cNvPr>
          <p:cNvSpPr>
            <a:spLocks noGrp="1"/>
          </p:cNvSpPr>
          <p:nvPr>
            <p:ph type="subTitle" idx="1"/>
          </p:nvPr>
        </p:nvSpPr>
        <p:spPr>
          <a:xfrm>
            <a:off x="395536" y="339502"/>
            <a:ext cx="8424936" cy="4680519"/>
          </a:xfrm>
        </p:spPr>
        <p:txBody>
          <a:bodyPr/>
          <a:lstStyle/>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Maslow describe en su pirámide cinco niveles de necesidades humanas que deben realizarse hasta alcanzar la autorrealización que van desde lo más básico a lo más complejo. Solo se deberán atender las necesidades superiores una vez resueltas las más simples.</a:t>
            </a:r>
          </a:p>
          <a:p>
            <a:pPr>
              <a:lnSpc>
                <a:spcPct val="107000"/>
              </a:lnSpc>
              <a:spcAft>
                <a:spcPts val="800"/>
              </a:spcAft>
            </a:pP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Necesidades básicas: son las necesidades fisiológicas básicas como respirar, alimentarse, dormir, evitar dolor, entre otros.</a:t>
            </a:r>
          </a:p>
          <a:p>
            <a:r>
              <a:rPr lang="es-MX" sz="2000" dirty="0">
                <a:effectLst/>
                <a:latin typeface="Calibri" panose="020F0502020204030204" pitchFamily="34" charset="0"/>
                <a:ea typeface="Calibri" panose="020F0502020204030204" pitchFamily="34" charset="0"/>
                <a:cs typeface="Times New Roman" panose="02020603050405020304" pitchFamily="18" charset="0"/>
              </a:rPr>
              <a:t>Necesidades de seguridad y protección: seguridad e integridad física y de salud, tener recursos económicos, vivienda, entre otros.</a:t>
            </a: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Necesidades sociales: está compuesta por el sentimiento de afiliación, la familia, los amigos, el trabajo, la aceptación social.</a:t>
            </a:r>
          </a:p>
          <a:p>
            <a:pPr>
              <a:lnSpc>
                <a:spcPct val="107000"/>
              </a:lnSpc>
              <a:spcAft>
                <a:spcPts val="800"/>
              </a:spcAft>
            </a:pPr>
            <a:r>
              <a:rPr lang="es-MX" sz="2000" dirty="0">
                <a:effectLst/>
                <a:latin typeface="Calibri" panose="020F0502020204030204" pitchFamily="34" charset="0"/>
                <a:ea typeface="Calibri" panose="020F0502020204030204" pitchFamily="34" charset="0"/>
                <a:cs typeface="Times New Roman" panose="02020603050405020304" pitchFamily="18" charset="0"/>
              </a:rPr>
              <a:t>Necesidades de estima: estas son necesidades de reconocimiento y de estima. Se refiere al respeto hacia nuestra persona y a los que nos rodean.</a:t>
            </a:r>
          </a:p>
          <a:p>
            <a:endParaRPr lang="es-MX" dirty="0"/>
          </a:p>
        </p:txBody>
      </p:sp>
    </p:spTree>
    <p:extLst>
      <p:ext uri="{BB962C8B-B14F-4D97-AF65-F5344CB8AC3E}">
        <p14:creationId xmlns:p14="http://schemas.microsoft.com/office/powerpoint/2010/main" val="3975500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22034D09-1BBE-20DB-D5D5-7DD64F4DB842}"/>
              </a:ext>
            </a:extLst>
          </p:cNvPr>
          <p:cNvSpPr>
            <a:spLocks noGrp="1"/>
          </p:cNvSpPr>
          <p:nvPr>
            <p:ph type="subTitle" idx="1"/>
          </p:nvPr>
        </p:nvSpPr>
        <p:spPr>
          <a:xfrm>
            <a:off x="323528" y="-308570"/>
            <a:ext cx="8496944" cy="4608512"/>
          </a:xfrm>
        </p:spPr>
        <p:txBody>
          <a:bodyPr/>
          <a:lstStyle/>
          <a:p>
            <a:pPr>
              <a:lnSpc>
                <a:spcPct val="107000"/>
              </a:lnSpc>
              <a:spcAft>
                <a:spcPts val="800"/>
              </a:spcAft>
            </a:pPr>
            <a:endParaRPr lang="es-MX" sz="2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600" dirty="0">
                <a:effectLst/>
                <a:latin typeface="Calibri" panose="020F0502020204030204" pitchFamily="34" charset="0"/>
                <a:ea typeface="Calibri" panose="020F0502020204030204" pitchFamily="34" charset="0"/>
                <a:cs typeface="Times New Roman" panose="02020603050405020304" pitchFamily="18" charset="0"/>
              </a:rPr>
              <a:t>Autorrealización: indica la necesidad de “ser” y la motivación personal de crecimiento. Para Maslow, la autorrealización es la necesidad más elevada del ser humano, a través del cual se desarrollan los potenciales más destacados de las personas.</a:t>
            </a:r>
          </a:p>
          <a:p>
            <a:pPr>
              <a:lnSpc>
                <a:spcPct val="107000"/>
              </a:lnSpc>
              <a:spcAft>
                <a:spcPts val="800"/>
              </a:spcAft>
            </a:pPr>
            <a:r>
              <a:rPr lang="es-MX" sz="2600" dirty="0">
                <a:effectLst/>
                <a:latin typeface="Calibri" panose="020F0502020204030204" pitchFamily="34" charset="0"/>
                <a:ea typeface="Calibri" panose="020F0502020204030204" pitchFamily="34" charset="0"/>
                <a:cs typeface="Times New Roman" panose="02020603050405020304" pitchFamily="18" charset="0"/>
              </a:rPr>
              <a:t>Según Maslow, los individuos autorrealizados se destacan por estar más centrados en la realidad que les rodea, enfrentan las adversidades partiendo de una solución y tienen una percepción diferente de los significados y sus fines.</a:t>
            </a:r>
          </a:p>
          <a:p>
            <a:endParaRPr lang="es-MX" dirty="0"/>
          </a:p>
        </p:txBody>
      </p:sp>
    </p:spTree>
    <p:extLst>
      <p:ext uri="{BB962C8B-B14F-4D97-AF65-F5344CB8AC3E}">
        <p14:creationId xmlns:p14="http://schemas.microsoft.com/office/powerpoint/2010/main" val="3429933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 name="Subtítulo 1">
            <a:extLst>
              <a:ext uri="{FF2B5EF4-FFF2-40B4-BE49-F238E27FC236}">
                <a16:creationId xmlns:a16="http://schemas.microsoft.com/office/drawing/2014/main" id="{C6596A78-0C2C-4AFB-BD1C-4D6BEE560BDA}"/>
              </a:ext>
            </a:extLst>
          </p:cNvPr>
          <p:cNvSpPr>
            <a:spLocks noGrp="1"/>
          </p:cNvSpPr>
          <p:nvPr>
            <p:ph type="subTitle" idx="1"/>
          </p:nvPr>
        </p:nvSpPr>
        <p:spPr>
          <a:xfrm>
            <a:off x="2987824" y="2352667"/>
            <a:ext cx="3384376" cy="635700"/>
          </a:xfrm>
        </p:spPr>
        <p:txBody>
          <a:bodyPr/>
          <a:lstStyle/>
          <a:p>
            <a:r>
              <a:rPr lang="es-MX" dirty="0"/>
              <a:t>Gracias por la atención </a:t>
            </a:r>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Tree>
    <p:extLst>
      <p:ext uri="{BB962C8B-B14F-4D97-AF65-F5344CB8AC3E}">
        <p14:creationId xmlns:p14="http://schemas.microsoft.com/office/powerpoint/2010/main" val="3893264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178AD85B-71CC-DC6B-38DF-373C97D96270}"/>
              </a:ext>
            </a:extLst>
          </p:cNvPr>
          <p:cNvSpPr>
            <a:spLocks noGrp="1"/>
          </p:cNvSpPr>
          <p:nvPr>
            <p:ph type="subTitle" idx="1"/>
          </p:nvPr>
        </p:nvSpPr>
        <p:spPr>
          <a:xfrm>
            <a:off x="323528" y="339502"/>
            <a:ext cx="8134772" cy="4680519"/>
          </a:xfrm>
        </p:spPr>
        <p:txBody>
          <a:bodyPr/>
          <a:lstStyle/>
          <a:p>
            <a:pPr>
              <a:lnSpc>
                <a:spcPct val="107000"/>
              </a:lnSpc>
              <a:spcAft>
                <a:spcPts val="800"/>
              </a:spcAft>
            </a:pPr>
            <a:r>
              <a:rPr lang="es-MX" sz="28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2800" dirty="0">
                <a:effectLst/>
                <a:latin typeface="Arial" panose="020B0604020202020204" pitchFamily="34" charset="0"/>
                <a:ea typeface="Calibri" panose="020F0502020204030204" pitchFamily="34" charset="0"/>
                <a:cs typeface="Times New Roman" panose="02020603050405020304" pitchFamily="18" charset="0"/>
              </a:rPr>
              <a:t> para nuestra empresa: </a:t>
            </a:r>
            <a:endParaRPr lang="es-MX"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2800" dirty="0">
                <a:effectLst/>
                <a:latin typeface="Arial" panose="020B0604020202020204" pitchFamily="34" charset="0"/>
                <a:ea typeface="Calibri" panose="020F0502020204030204" pitchFamily="34" charset="0"/>
                <a:cs typeface="Times New Roman" panose="02020603050405020304" pitchFamily="18" charset="0"/>
              </a:rPr>
              <a:t>Es un taller corto diario o evento de formación que permite a los empleados adquirir nuevos conocimientos o habilidades en un corto período de tiempo, pero de forma intensiva. Los </a:t>
            </a:r>
            <a:r>
              <a:rPr lang="es-MX" sz="28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2800" dirty="0">
                <a:effectLst/>
                <a:latin typeface="Arial" panose="020B0604020202020204" pitchFamily="34" charset="0"/>
                <a:ea typeface="Calibri" panose="020F0502020204030204" pitchFamily="34" charset="0"/>
                <a:cs typeface="Times New Roman" panose="02020603050405020304" pitchFamily="18" charset="0"/>
              </a:rPr>
              <a:t> es la tendencia en el ámbito empresarial y se ha convertido en la herramienta fundamental para el crecimiento y desarrollo de las empresas.</a:t>
            </a:r>
            <a:endParaRPr lang="es-MX"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Tree>
    <p:extLst>
      <p:ext uri="{BB962C8B-B14F-4D97-AF65-F5344CB8AC3E}">
        <p14:creationId xmlns:p14="http://schemas.microsoft.com/office/powerpoint/2010/main" val="1589193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7A39FED-56D1-0014-C10E-6ABF8AAD79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24262"/>
            <a:ext cx="9148326" cy="5119238"/>
          </a:xfrm>
          <a:prstGeom prst="rect">
            <a:avLst/>
          </a:prstGeom>
          <a:noFill/>
          <a:ln>
            <a:noFill/>
          </a:ln>
        </p:spPr>
      </p:pic>
    </p:spTree>
    <p:extLst>
      <p:ext uri="{BB962C8B-B14F-4D97-AF65-F5344CB8AC3E}">
        <p14:creationId xmlns:p14="http://schemas.microsoft.com/office/powerpoint/2010/main" val="2229654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B18C166-9541-4E4D-7074-416B403EA250}"/>
              </a:ext>
            </a:extLst>
          </p:cNvPr>
          <p:cNvSpPr>
            <a:spLocks noGrp="1"/>
          </p:cNvSpPr>
          <p:nvPr>
            <p:ph type="ctrTitle"/>
          </p:nvPr>
        </p:nvSpPr>
        <p:spPr>
          <a:xfrm>
            <a:off x="899592" y="1059582"/>
            <a:ext cx="7918648" cy="1296144"/>
          </a:xfrm>
        </p:spPr>
        <p:txBody>
          <a:bodyPr/>
          <a:lstStyle/>
          <a:p>
            <a:pPr algn="ctr"/>
            <a:r>
              <a:rPr lang="es-ES" sz="3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Al término del presente contenido, el aprendiente conocerá la</a:t>
            </a:r>
            <a:r>
              <a:rPr lang="es-MX" sz="36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s-MX" sz="3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Fantasía e Imaginación</a:t>
            </a:r>
            <a:endParaRPr lang="es-MX" sz="36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5313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3" name="CuadroTexto 2">
            <a:extLst>
              <a:ext uri="{FF2B5EF4-FFF2-40B4-BE49-F238E27FC236}">
                <a16:creationId xmlns:a16="http://schemas.microsoft.com/office/drawing/2014/main" id="{67B90970-9BB5-4066-2C13-CFD39A98A0DF}"/>
              </a:ext>
            </a:extLst>
          </p:cNvPr>
          <p:cNvSpPr txBox="1"/>
          <p:nvPr/>
        </p:nvSpPr>
        <p:spPr>
          <a:xfrm>
            <a:off x="611560" y="483518"/>
            <a:ext cx="8136904" cy="4323684"/>
          </a:xfrm>
          <a:prstGeom prst="rect">
            <a:avLst/>
          </a:prstGeom>
          <a:noFill/>
        </p:spPr>
        <p:txBody>
          <a:bodyPr wrap="square">
            <a:spAutoFit/>
          </a:bodyPr>
          <a:lstStyle/>
          <a:p>
            <a:pPr>
              <a:lnSpc>
                <a:spcPct val="107000"/>
              </a:lnSpc>
              <a:spcAft>
                <a:spcPts val="800"/>
              </a:spcAft>
            </a:pPr>
            <a: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fantasía es la capacidad humana para imaginar hechos, sucesos o situaciones que pueden ser posibles o imposibles, reales o irreales. La palabra, como tal, proviene del latín </a:t>
            </a:r>
            <a:r>
              <a:rPr lang="es-MX" sz="28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phantasĭa</a:t>
            </a:r>
            <a: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y esta a su vez procede del griego φα</a:t>
            </a:r>
            <a:r>
              <a:rPr lang="es-MX" sz="28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ντ</a:t>
            </a:r>
            <a: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ασία (phantasía).</a:t>
            </a:r>
          </a:p>
          <a:p>
            <a:pPr>
              <a:lnSpc>
                <a:spcPct val="107000"/>
              </a:lnSpc>
              <a:spcAft>
                <a:spcPts val="800"/>
              </a:spcAft>
            </a:pPr>
            <a: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fantasía supone un nivel más elevado de imaginación, pues implica la facultad de una persona para inventar, crear o producir con su mente mundos o situaciones imaginarias o quiméricas.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800" dirty="0">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16" name="Google Shape;216;p17"/>
          <p:cNvSpPr txBox="1"/>
          <p:nvPr/>
        </p:nvSpPr>
        <p:spPr>
          <a:xfrm>
            <a:off x="0" y="0"/>
            <a:ext cx="155460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3" name="CuadroTexto 2">
            <a:extLst>
              <a:ext uri="{FF2B5EF4-FFF2-40B4-BE49-F238E27FC236}">
                <a16:creationId xmlns:a16="http://schemas.microsoft.com/office/drawing/2014/main" id="{80E5D093-68A8-FF93-7C49-2DEAD8FFAB2E}"/>
              </a:ext>
            </a:extLst>
          </p:cNvPr>
          <p:cNvSpPr txBox="1"/>
          <p:nvPr/>
        </p:nvSpPr>
        <p:spPr>
          <a:xfrm>
            <a:off x="251520" y="411511"/>
            <a:ext cx="8280920" cy="4323684"/>
          </a:xfrm>
          <a:prstGeom prst="rect">
            <a:avLst/>
          </a:prstGeom>
          <a:noFill/>
        </p:spPr>
        <p:txBody>
          <a:bodyPr wrap="square">
            <a:spAutoFit/>
          </a:bodyPr>
          <a:lstStyle/>
          <a:p>
            <a:pPr>
              <a:lnSpc>
                <a:spcPct val="107000"/>
              </a:lnSpc>
              <a:spcAft>
                <a:spcPts val="800"/>
              </a:spcAft>
            </a:pPr>
            <a: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Valorando lo anterior, la fantasía puede expresarse a través de la creación artística en la producción de obras como pinturas, esculturas, novelas, películas, piezas musicales, etc.</a:t>
            </a:r>
          </a:p>
          <a:p>
            <a:pPr>
              <a:lnSpc>
                <a:spcPct val="107000"/>
              </a:lnSpc>
              <a:spcAft>
                <a:spcPts val="800"/>
              </a:spcAft>
            </a:pPr>
            <a: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 nuestra vida, es común que tengamos pensamientos de naturaleza fantástica sobre cosas que queremos hacer o que nos gustaría haber hecho. Este tipo de fantasías, que nos permiten proyectar nuestros sueños y nuestros anhelos, son positivas.</a:t>
            </a:r>
          </a:p>
        </p:txBody>
      </p:sp>
    </p:spTree>
    <p:extLst>
      <p:ext uri="{BB962C8B-B14F-4D97-AF65-F5344CB8AC3E}">
        <p14:creationId xmlns:p14="http://schemas.microsoft.com/office/powerpoint/2010/main" val="3705379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ctrTitle"/>
          </p:nvPr>
        </p:nvSpPr>
        <p:spPr>
          <a:xfrm>
            <a:off x="395536" y="267494"/>
            <a:ext cx="8568952" cy="4536504"/>
          </a:xfrm>
          <a:prstGeom prst="rect">
            <a:avLst/>
          </a:prstGeom>
        </p:spPr>
        <p:txBody>
          <a:bodyPr spcFirstLastPara="1" wrap="square" lIns="0" tIns="0" rIns="0" bIns="0" anchor="b" anchorCtr="0">
            <a:noAutofit/>
          </a:bodyPr>
          <a:lstStyle/>
          <a:p>
            <a:pPr marL="76200" indent="0">
              <a:lnSpc>
                <a:spcPct val="107000"/>
              </a:lnSpc>
              <a:spcBef>
                <a:spcPts val="375"/>
              </a:spcBef>
              <a:spcAft>
                <a:spcPts val="1200"/>
              </a:spcAft>
            </a:pP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16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s-MX" sz="1600" dirty="0">
                <a:effectLst/>
                <a:latin typeface="Calibri" panose="020F0502020204030204" pitchFamily="34" charset="0"/>
                <a:ea typeface="Calibri" panose="020F0502020204030204" pitchFamily="34" charset="0"/>
                <a:cs typeface="Times New Roman" panose="02020603050405020304" pitchFamily="18" charset="0"/>
              </a:rPr>
            </a:br>
            <a:endParaRPr sz="1600" dirty="0"/>
          </a:p>
        </p:txBody>
      </p:sp>
      <p:sp>
        <p:nvSpPr>
          <p:cNvPr id="216" name="Google Shape;216;p17"/>
          <p:cNvSpPr txBox="1"/>
          <p:nvPr/>
        </p:nvSpPr>
        <p:spPr>
          <a:xfrm>
            <a:off x="0" y="0"/>
            <a:ext cx="611560" cy="5143500"/>
          </a:xfrm>
          <a:prstGeom prst="rect">
            <a:avLst/>
          </a:prstGeom>
          <a:noFill/>
          <a:ln>
            <a:noFill/>
          </a:ln>
          <a:effectLst>
            <a:outerShdw blurRad="114300" dist="38100" dir="5400000" algn="bl" rotWithShape="0">
              <a:schemeClr val="accent6">
                <a:alpha val="23000"/>
              </a:schemeClr>
            </a:outerShdw>
          </a:effectLst>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endParaRPr sz="7200" dirty="0">
              <a:solidFill>
                <a:schemeClr val="lt1"/>
              </a:solidFill>
              <a:latin typeface="IBM Plex Sans"/>
              <a:ea typeface="IBM Plex Sans"/>
              <a:cs typeface="IBM Plex Sans"/>
              <a:sym typeface="IBM Plex Sans"/>
            </a:endParaRPr>
          </a:p>
        </p:txBody>
      </p:sp>
      <p:sp>
        <p:nvSpPr>
          <p:cNvPr id="3" name="CuadroTexto 2">
            <a:extLst>
              <a:ext uri="{FF2B5EF4-FFF2-40B4-BE49-F238E27FC236}">
                <a16:creationId xmlns:a16="http://schemas.microsoft.com/office/drawing/2014/main" id="{7CE08B74-FDE6-FA6A-A5A0-C82ADFBC42F3}"/>
              </a:ext>
            </a:extLst>
          </p:cNvPr>
          <p:cNvSpPr txBox="1"/>
          <p:nvPr/>
        </p:nvSpPr>
        <p:spPr>
          <a:xfrm>
            <a:off x="395536" y="339503"/>
            <a:ext cx="8496944" cy="5187574"/>
          </a:xfrm>
          <a:prstGeom prst="rect">
            <a:avLst/>
          </a:prstGeom>
          <a:noFill/>
        </p:spPr>
        <p:txBody>
          <a:bodyPr wrap="square">
            <a:spAutoFit/>
          </a:bodyPr>
          <a:lstStyle/>
          <a:p>
            <a:pPr>
              <a:lnSpc>
                <a:spcPct val="107000"/>
              </a:lnSpc>
              <a:spcAft>
                <a:spcPts val="800"/>
              </a:spcAft>
            </a:pPr>
            <a:r>
              <a:rPr lang="es-MX"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Sin embargo, según la psicología, a veces las fantasías pueden ser un indicador de que nuestra mente está utilizando mecanismos de defensa para evadir situaciones reales que nos generan desagrado o angustia.</a:t>
            </a:r>
          </a:p>
          <a:p>
            <a:pPr>
              <a:lnSpc>
                <a:spcPct val="107000"/>
              </a:lnSpc>
              <a:spcAft>
                <a:spcPts val="800"/>
              </a:spcAft>
            </a:pPr>
            <a:r>
              <a:rPr lang="es-MX"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 fantasía también puede ser un género literario, cinematográfico, o de cómic. De hecho, un clásico del cine animado de Disney se titula Fantasía, pues en el filme ocurren cosas mágicas y sobrenaturales.</a:t>
            </a:r>
          </a:p>
          <a:p>
            <a:pPr>
              <a:lnSpc>
                <a:spcPct val="107000"/>
              </a:lnSpc>
              <a:spcAft>
                <a:spcPts val="800"/>
              </a:spcAft>
            </a:pPr>
            <a:r>
              <a:rPr lang="es-MX"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Finalmente, como fantasía también puede hacerse referencia a joyas de poco valor, como bisutería o prendas que simulan joyería real.</a:t>
            </a:r>
          </a:p>
          <a:p>
            <a:pPr>
              <a:lnSpc>
                <a:spcPct val="107000"/>
              </a:lnSpc>
              <a:spcAft>
                <a:spcPts val="800"/>
              </a:spcAft>
            </a:pPr>
            <a:endPar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4845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18E6886-FC2B-4577-A46D-35FEB6DD5A51}"/>
              </a:ext>
            </a:extLst>
          </p:cNvPr>
          <p:cNvSpPr>
            <a:spLocks noGrp="1"/>
          </p:cNvSpPr>
          <p:nvPr>
            <p:ph type="ctrTitle"/>
          </p:nvPr>
        </p:nvSpPr>
        <p:spPr>
          <a:xfrm>
            <a:off x="215516" y="231490"/>
            <a:ext cx="8712968" cy="4680520"/>
          </a:xfrm>
        </p:spPr>
        <p:txBody>
          <a:bodyPr/>
          <a:lstStyle/>
          <a:p>
            <a:pPr>
              <a:lnSpc>
                <a:spcPct val="107000"/>
              </a:lnSpc>
              <a:spcBef>
                <a:spcPts val="375"/>
              </a:spcBef>
              <a:spcAft>
                <a:spcPts val="1200"/>
              </a:spcAft>
            </a:pPr>
            <a:br>
              <a:rPr lang="es-MX"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s-MX" sz="1800" dirty="0"/>
          </a:p>
        </p:txBody>
      </p:sp>
      <p:sp>
        <p:nvSpPr>
          <p:cNvPr id="3" name="CuadroTexto 2">
            <a:extLst>
              <a:ext uri="{FF2B5EF4-FFF2-40B4-BE49-F238E27FC236}">
                <a16:creationId xmlns:a16="http://schemas.microsoft.com/office/drawing/2014/main" id="{E3939BBE-41D7-C450-E8E8-2B25987B1D46}"/>
              </a:ext>
            </a:extLst>
          </p:cNvPr>
          <p:cNvSpPr txBox="1"/>
          <p:nvPr/>
        </p:nvSpPr>
        <p:spPr>
          <a:xfrm>
            <a:off x="323528" y="0"/>
            <a:ext cx="8604956" cy="4766241"/>
          </a:xfrm>
          <a:prstGeom prst="rect">
            <a:avLst/>
          </a:prstGeom>
          <a:noFill/>
        </p:spPr>
        <p:txBody>
          <a:bodyPr wrap="square">
            <a:spAutoFit/>
          </a:bodyPr>
          <a:lstStyle/>
          <a:p>
            <a:pPr>
              <a:lnSpc>
                <a:spcPct val="107000"/>
              </a:lnSpc>
              <a:spcAft>
                <a:spcPts val="800"/>
              </a:spcAft>
            </a:pPr>
            <a:r>
              <a:rPr lang="es-MX"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MX"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Fantasía en psicología</a:t>
            </a:r>
          </a:p>
          <a:p>
            <a:pPr>
              <a:lnSpc>
                <a:spcPct val="107000"/>
              </a:lnSpc>
              <a:spcAft>
                <a:spcPts val="800"/>
              </a:spcAft>
            </a:pPr>
            <a:r>
              <a:rPr lang="es-MX"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Son situaciones o hechos imaginados o inventados por la mente. A través de ellas, se expresan los anhelos, temores y aspiraciones de una persona.</a:t>
            </a:r>
          </a:p>
          <a:p>
            <a:pPr>
              <a:lnSpc>
                <a:spcPct val="107000"/>
              </a:lnSpc>
              <a:spcAft>
                <a:spcPts val="800"/>
              </a:spcAft>
            </a:pPr>
            <a:r>
              <a:rPr lang="es-MX"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s-MX"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 este sentido, la fantasía puede funcionar como mecanismo de defensa, especialmente cuando se la usa para evadir emociones o pensamientos que producen miedo, frustración, decepción o estrés. Llevada al extremo, la fantasía puede derivar en el narcisismo.</a:t>
            </a:r>
          </a:p>
        </p:txBody>
      </p:sp>
    </p:spTree>
    <p:extLst>
      <p:ext uri="{BB962C8B-B14F-4D97-AF65-F5344CB8AC3E}">
        <p14:creationId xmlns:p14="http://schemas.microsoft.com/office/powerpoint/2010/main" val="1567336884"/>
      </p:ext>
    </p:extLst>
  </p:cSld>
  <p:clrMapOvr>
    <a:masterClrMapping/>
  </p:clrMapOvr>
</p:sld>
</file>

<file path=ppt/theme/theme1.xml><?xml version="1.0" encoding="utf-8"?>
<a:theme xmlns:a="http://schemas.openxmlformats.org/drawingml/2006/main" name="Exeter template">
  <a:themeElements>
    <a:clrScheme name="Custom 347">
      <a:dk1>
        <a:srgbClr val="3E4655"/>
      </a:dk1>
      <a:lt1>
        <a:srgbClr val="FFFFFF"/>
      </a:lt1>
      <a:dk2>
        <a:srgbClr val="746F7E"/>
      </a:dk2>
      <a:lt2>
        <a:srgbClr val="EAECF0"/>
      </a:lt2>
      <a:accent1>
        <a:srgbClr val="FFB900"/>
      </a:accent1>
      <a:accent2>
        <a:srgbClr val="F78300"/>
      </a:accent2>
      <a:accent3>
        <a:srgbClr val="D6516E"/>
      </a:accent3>
      <a:accent4>
        <a:srgbClr val="807DAF"/>
      </a:accent4>
      <a:accent5>
        <a:srgbClr val="93AECF"/>
      </a:accent5>
      <a:accent6>
        <a:srgbClr val="7E0808"/>
      </a:accent6>
      <a:hlink>
        <a:srgbClr val="38334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TotalTime>
  <Words>2132</Words>
  <Application>Microsoft Office PowerPoint</Application>
  <PresentationFormat>Presentación en pantalla (16:9)</PresentationFormat>
  <Paragraphs>82</Paragraphs>
  <Slides>28</Slides>
  <Notes>13</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28</vt:i4>
      </vt:variant>
    </vt:vector>
  </HeadingPairs>
  <TitlesOfParts>
    <vt:vector size="34" baseType="lpstr">
      <vt:lpstr>Arial</vt:lpstr>
      <vt:lpstr>Calibri</vt:lpstr>
      <vt:lpstr>Fira Sans</vt:lpstr>
      <vt:lpstr>IBM Plex Sans</vt:lpstr>
      <vt:lpstr>IBM Plex Serif</vt:lpstr>
      <vt:lpstr>Exeter template</vt:lpstr>
      <vt:lpstr>Fantasía e Imaginación       Formación  Diciembre 2026 </vt:lpstr>
      <vt:lpstr>Presentación de PowerPoint</vt:lpstr>
      <vt:lpstr>Presentación de PowerPoint</vt:lpstr>
      <vt:lpstr>Presentación de PowerPoint</vt:lpstr>
      <vt:lpstr>Al término del presente contenido, el aprendiente conocerá la Fantasía e Imaginación</vt:lpstr>
      <vt:lpstr>   </vt:lpstr>
      <vt:lpstr>    </vt:lpstr>
      <vt:lpstr>    </vt:lpstr>
      <vt:lpstr> </vt:lpstr>
      <vt:lpstr>Presentación de PowerPoint</vt:lpstr>
      <vt:lpstr>   </vt:lpstr>
      <vt:lpstr>    </vt:lpstr>
      <vt:lpstr>    </vt:lpstr>
      <vt:lpstr>   </vt:lpstr>
      <vt:lpstr>    </vt:lpstr>
      <vt:lpstr>    </vt:lpstr>
      <vt:lpstr> </vt:lpstr>
      <vt:lpstr>   </vt:lpstr>
      <vt:lpstr>Presentación de PowerPoint</vt:lpstr>
      <vt:lpstr>Presentación de PowerPoint</vt:lpstr>
      <vt:lpstr>Presentación de PowerPoint</vt:lpstr>
      <vt:lpstr>   La felicidad es el máximo logro de la autorrealización, es contemplativa y se obtiene cuando las personas comprenden que es a través de hechos y acciones que se cumplen los anhelos y proyectos. Forma parte de la libertad de ser y hacer aquello que se desea. Necesidades de la autorrealización La autorrealización está supeditada y presente en todas las áreas del desarrollo humano. Es decir, la familia, las relaciones personales, los estudios, el trabajo, las relaciones sociales, el amor, los proyectos, los emprendimientos, entre otros.</vt:lpstr>
      <vt:lpstr>Presentación de PowerPoint</vt:lpstr>
      <vt:lpstr>Presentación de PowerPoint</vt:lpstr>
      <vt:lpstr>Presentación de PowerPoint</vt:lpstr>
      <vt:lpstr>Presentación de PowerPoint</vt:lpstr>
      <vt:lpstr>Presentación de PowerPoint</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Admin</dc:creator>
  <cp:lastModifiedBy>Jorge Crosswell</cp:lastModifiedBy>
  <cp:revision>44</cp:revision>
  <dcterms:modified xsi:type="dcterms:W3CDTF">2026-06-03T15:33:35Z</dcterms:modified>
</cp:coreProperties>
</file>