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77" r:id="rId4"/>
    <p:sldId id="279" r:id="rId5"/>
    <p:sldId id="257" r:id="rId6"/>
    <p:sldId id="258" r:id="rId7"/>
    <p:sldId id="259" r:id="rId8"/>
    <p:sldId id="276"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6/3/2026</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2FD7-76EF-4EBF-8807-5A08A9C8EA09}"/>
              </a:ext>
            </a:extLst>
          </p:cNvPr>
          <p:cNvSpPr>
            <a:spLocks noGrp="1"/>
          </p:cNvSpPr>
          <p:nvPr>
            <p:ph type="ctrTitle"/>
          </p:nvPr>
        </p:nvSpPr>
        <p:spPr>
          <a:xfrm>
            <a:off x="1759236" y="1934818"/>
            <a:ext cx="8679915" cy="2133600"/>
          </a:xfrm>
        </p:spPr>
        <p:txBody>
          <a:bodyPr/>
          <a:lstStyle/>
          <a:p>
            <a:r>
              <a:rPr lang="es-MX" dirty="0"/>
              <a:t>Factores que influyen en la creatividad</a:t>
            </a:r>
            <a:endParaRPr lang="tr-TR" dirty="0"/>
          </a:p>
        </p:txBody>
      </p:sp>
      <p:sp>
        <p:nvSpPr>
          <p:cNvPr id="3" name="Subtitle 2">
            <a:extLst>
              <a:ext uri="{FF2B5EF4-FFF2-40B4-BE49-F238E27FC236}">
                <a16:creationId xmlns:a16="http://schemas.microsoft.com/office/drawing/2014/main" id="{F4C8D8C1-1062-49B2-BB56-D9F8E5DA6EB6}"/>
              </a:ext>
            </a:extLst>
          </p:cNvPr>
          <p:cNvSpPr>
            <a:spLocks noGrp="1"/>
          </p:cNvSpPr>
          <p:nvPr>
            <p:ph type="subTitle" idx="1"/>
          </p:nvPr>
        </p:nvSpPr>
        <p:spPr>
          <a:xfrm>
            <a:off x="1759237" y="4293704"/>
            <a:ext cx="8673427" cy="935149"/>
          </a:xfrm>
        </p:spPr>
        <p:txBody>
          <a:bodyPr/>
          <a:lstStyle/>
          <a:p>
            <a:pPr algn="r"/>
            <a:r>
              <a:rPr lang="es-MX" dirty="0"/>
              <a:t>Formación Septiembre 2024</a:t>
            </a:r>
            <a:endParaRPr lang="tr-TR" dirty="0"/>
          </a:p>
        </p:txBody>
      </p:sp>
    </p:spTree>
    <p:extLst>
      <p:ext uri="{BB962C8B-B14F-4D97-AF65-F5344CB8AC3E}">
        <p14:creationId xmlns:p14="http://schemas.microsoft.com/office/powerpoint/2010/main" val="4262868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7CD302-F18A-4966-80EE-E29F44CDC2C2}"/>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0D23CDE-389B-4C0C-B749-8D6C977513FE}"/>
              </a:ext>
            </a:extLst>
          </p:cNvPr>
          <p:cNvSpPr>
            <a:spLocks noGrp="1"/>
          </p:cNvSpPr>
          <p:nvPr>
            <p:ph idx="1"/>
          </p:nvPr>
        </p:nvSpPr>
        <p:spPr/>
        <p:txBody>
          <a:bodyPr/>
          <a:lstStyle/>
          <a:p>
            <a:r>
              <a:rPr lang="es-MX" sz="2400" dirty="0"/>
              <a:t>A través de esta materia trataremos de sembrar el cambio, todo lo que aprendimos nos hace obedientes y debemos generar un cambio, debemos reflexionar en mensajes positivos: todos tenemos la oportunidad de ser creativos. Para ello es necesario conocer cuáles son los factores que participan de esta posibilidad y hacerlos desembocar en nosotros mismos.</a:t>
            </a:r>
          </a:p>
          <a:p>
            <a:endParaRPr lang="es-MX" dirty="0"/>
          </a:p>
        </p:txBody>
      </p:sp>
    </p:spTree>
    <p:extLst>
      <p:ext uri="{BB962C8B-B14F-4D97-AF65-F5344CB8AC3E}">
        <p14:creationId xmlns:p14="http://schemas.microsoft.com/office/powerpoint/2010/main" val="1387544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6CC639-94A8-4058-9D36-0AA1994B925F}"/>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3F4504B4-FE4A-4FEF-B129-07D5B5430023}"/>
              </a:ext>
            </a:extLst>
          </p:cNvPr>
          <p:cNvSpPr>
            <a:spLocks noGrp="1"/>
          </p:cNvSpPr>
          <p:nvPr>
            <p:ph idx="1"/>
          </p:nvPr>
        </p:nvSpPr>
        <p:spPr/>
        <p:txBody>
          <a:bodyPr/>
          <a:lstStyle/>
          <a:p>
            <a:r>
              <a:rPr lang="es-MX" sz="2000" dirty="0"/>
              <a:t>En nuestro actual mundo, sobre todo ahora, el cambio es constante, la creatividad puede ser la llave de la supervivencia y del éxito. Pero la creatividad no surge de la nada. Son imprescindibles ciertas bases para poder ser creativos en el “mercado de las ideas”. Pero, ¿cuáles son esas bases? Si todos tenemos la posibilidad de ser creativos, ¿qué hace que algunos desarrollen dicha capacidad y otros no? Seis son los factores o recursos que nos proponen los autores como pilares básicos para el desarrollo de la creatividad. </a:t>
            </a:r>
          </a:p>
          <a:p>
            <a:endParaRPr lang="es-MX" dirty="0"/>
          </a:p>
        </p:txBody>
      </p:sp>
    </p:spTree>
    <p:extLst>
      <p:ext uri="{BB962C8B-B14F-4D97-AF65-F5344CB8AC3E}">
        <p14:creationId xmlns:p14="http://schemas.microsoft.com/office/powerpoint/2010/main" val="195712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2D4CD4-0434-4F34-8334-C2C4AB9DCAAA}"/>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EBB3A31-C1AF-47A1-BA5D-608C31B50B75}"/>
              </a:ext>
            </a:extLst>
          </p:cNvPr>
          <p:cNvSpPr>
            <a:spLocks noGrp="1"/>
          </p:cNvSpPr>
          <p:nvPr>
            <p:ph idx="1"/>
          </p:nvPr>
        </p:nvSpPr>
        <p:spPr/>
        <p:txBody>
          <a:bodyPr>
            <a:normAutofit/>
          </a:bodyPr>
          <a:lstStyle/>
          <a:p>
            <a:r>
              <a:rPr lang="es-MX" sz="2800" dirty="0"/>
              <a:t>1.- INTELIGENCIA: Lejos quedan los tiempos en los que se confundía creatividad con inteligencia. Hoy sabemos que la primera va más allá de la segunda, pero necesita de ésta. La inteligencia juega tres papeles clave en la creatividad: la inteligencia sintética, como la capacidad de producir y generar ideas originales. </a:t>
            </a:r>
          </a:p>
        </p:txBody>
      </p:sp>
    </p:spTree>
    <p:extLst>
      <p:ext uri="{BB962C8B-B14F-4D97-AF65-F5344CB8AC3E}">
        <p14:creationId xmlns:p14="http://schemas.microsoft.com/office/powerpoint/2010/main" val="3102448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6DBC96-7EBE-4FA4-849D-E188F1BD75C1}"/>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BAFB71C4-D980-4C1F-A312-7F9349950205}"/>
              </a:ext>
            </a:extLst>
          </p:cNvPr>
          <p:cNvSpPr>
            <a:spLocks noGrp="1"/>
          </p:cNvSpPr>
          <p:nvPr>
            <p:ph idx="1"/>
          </p:nvPr>
        </p:nvSpPr>
        <p:spPr/>
        <p:txBody>
          <a:bodyPr/>
          <a:lstStyle/>
          <a:p>
            <a:r>
              <a:rPr lang="es-MX" sz="2800" dirty="0"/>
              <a:t>Pero esto no basta, es necesario hacer uso de la inteligencia analítica para evaluar nuestras ideas y discriminar aquellas que realmente tienen potencial de las que están abocadas al fracaso. Por último, la inteligencia práctica será la que nos permita “vender” nuestras ideas, presentar nuestro trabajo con éxito ante un público.</a:t>
            </a:r>
          </a:p>
          <a:p>
            <a:endParaRPr lang="es-MX" dirty="0"/>
          </a:p>
        </p:txBody>
      </p:sp>
    </p:spTree>
    <p:extLst>
      <p:ext uri="{BB962C8B-B14F-4D97-AF65-F5344CB8AC3E}">
        <p14:creationId xmlns:p14="http://schemas.microsoft.com/office/powerpoint/2010/main" val="1980637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ED898E-3151-4803-8722-ADF365692459}"/>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1CDA221-27A3-4158-894C-5C103A7992B6}"/>
              </a:ext>
            </a:extLst>
          </p:cNvPr>
          <p:cNvSpPr>
            <a:spLocks noGrp="1"/>
          </p:cNvSpPr>
          <p:nvPr>
            <p:ph idx="1"/>
          </p:nvPr>
        </p:nvSpPr>
        <p:spPr/>
        <p:txBody>
          <a:bodyPr>
            <a:normAutofit/>
          </a:bodyPr>
          <a:lstStyle/>
          <a:p>
            <a:r>
              <a:rPr lang="es-MX" sz="2400" dirty="0"/>
              <a:t>2.- CONOCIMIENTO: A fin de hacer un trabajo creativo, tendremos que trascender el sistema dominante en un campo determinado. Para ello tenemos que conocer cuál es ese sistema. Si no conocemos lo que hasta el momento se ha hecho en el campo en el que queremos ser creativos, corremos el riesgo de reinventar la rueda. </a:t>
            </a:r>
          </a:p>
        </p:txBody>
      </p:sp>
    </p:spTree>
    <p:extLst>
      <p:ext uri="{BB962C8B-B14F-4D97-AF65-F5344CB8AC3E}">
        <p14:creationId xmlns:p14="http://schemas.microsoft.com/office/powerpoint/2010/main" val="3086984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6EAFF3-0C59-4B00-A9C3-6A297409641C}"/>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15BC405E-52F7-45F7-AFF6-ED6EA2361E9E}"/>
              </a:ext>
            </a:extLst>
          </p:cNvPr>
          <p:cNvSpPr>
            <a:spLocks noGrp="1"/>
          </p:cNvSpPr>
          <p:nvPr>
            <p:ph idx="1"/>
          </p:nvPr>
        </p:nvSpPr>
        <p:spPr/>
        <p:txBody>
          <a:bodyPr/>
          <a:lstStyle/>
          <a:p>
            <a:r>
              <a:rPr lang="es-MX" sz="2400" dirty="0"/>
              <a:t>De todos modos, el factor del conocimiento, contrariamente a lo que cabría esperar, no responde a la máxima de “a más conocimiento, más creatividad”. A veces, conocerlo todo sobre algún campo, nos puede conducir a un pensamiento estanco, inamovible, incapaz de ir más allá del límite que establece dicho campo. Pasaríamos de ser dueños de nuestro conocimiento, a esclavos del mismo.</a:t>
            </a:r>
          </a:p>
          <a:p>
            <a:endParaRPr lang="es-MX" dirty="0"/>
          </a:p>
        </p:txBody>
      </p:sp>
    </p:spTree>
    <p:extLst>
      <p:ext uri="{BB962C8B-B14F-4D97-AF65-F5344CB8AC3E}">
        <p14:creationId xmlns:p14="http://schemas.microsoft.com/office/powerpoint/2010/main" val="1851268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DDE0EE-CAF0-4DBC-88B0-2990C5FB13B6}"/>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B27CB2E4-C6F6-412D-8F49-F5AC337FBADD}"/>
              </a:ext>
            </a:extLst>
          </p:cNvPr>
          <p:cNvSpPr>
            <a:spLocks noGrp="1"/>
          </p:cNvSpPr>
          <p:nvPr>
            <p:ph idx="1"/>
          </p:nvPr>
        </p:nvSpPr>
        <p:spPr/>
        <p:txBody>
          <a:bodyPr>
            <a:normAutofit fontScale="92500"/>
          </a:bodyPr>
          <a:lstStyle/>
          <a:p>
            <a:r>
              <a:rPr lang="es-MX" sz="2400" dirty="0"/>
              <a:t>3.- ESTILOS DE PENSAMIENTO: “Los estilos de pensamiento consisten en cómo se utiliza o explora la propia inteligencia”. No debemos confundirlos con las habilidades, sino más bien con el uso que cada uno se compromete a hacer de éstas. Una persona puede tener la capacidad de comprar a la baja y vender al alza, pero no disfrutar a la hora de utilizar sus capacidades de este modo. El estilo es necesario para “encender” aquellas capacidades que, de otro modo, podrían permanecer latentes.</a:t>
            </a:r>
          </a:p>
          <a:p>
            <a:endParaRPr lang="es-MX" dirty="0"/>
          </a:p>
        </p:txBody>
      </p:sp>
    </p:spTree>
    <p:extLst>
      <p:ext uri="{BB962C8B-B14F-4D97-AF65-F5344CB8AC3E}">
        <p14:creationId xmlns:p14="http://schemas.microsoft.com/office/powerpoint/2010/main" val="1190471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5B190D-186E-44D4-8056-F277621B359E}"/>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F6786CD-96E2-4B10-A210-127FC0662685}"/>
              </a:ext>
            </a:extLst>
          </p:cNvPr>
          <p:cNvSpPr>
            <a:spLocks noGrp="1"/>
          </p:cNvSpPr>
          <p:nvPr>
            <p:ph idx="1"/>
          </p:nvPr>
        </p:nvSpPr>
        <p:spPr/>
        <p:txBody>
          <a:bodyPr/>
          <a:lstStyle/>
          <a:p>
            <a:r>
              <a:rPr lang="es-MX" sz="2400" dirty="0"/>
              <a:t>4.- PERSONALIDAD: En un estudio en el que se preguntó a la gente qué características definían a la persona creativa, muchos de los participantes coincidían al describirla como “alguien que se arriesga”. Esto forma parte de la personalidad, de la manera de sentir, pensar, ser y comportarse de cada uno. No cualquiera compra un valor “perdedor” y deja escapar uno “ganador”.</a:t>
            </a:r>
          </a:p>
          <a:p>
            <a:endParaRPr lang="es-MX" dirty="0"/>
          </a:p>
        </p:txBody>
      </p:sp>
    </p:spTree>
    <p:extLst>
      <p:ext uri="{BB962C8B-B14F-4D97-AF65-F5344CB8AC3E}">
        <p14:creationId xmlns:p14="http://schemas.microsoft.com/office/powerpoint/2010/main" val="2663667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BA80CA-AAF3-4817-AF3C-3997F2F650D8}"/>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65A6ED7C-EF11-414D-81A9-330629AE3827}"/>
              </a:ext>
            </a:extLst>
          </p:cNvPr>
          <p:cNvSpPr>
            <a:spLocks noGrp="1"/>
          </p:cNvSpPr>
          <p:nvPr>
            <p:ph idx="1"/>
          </p:nvPr>
        </p:nvSpPr>
        <p:spPr/>
        <p:txBody>
          <a:bodyPr>
            <a:normAutofit lnSpcReduction="10000"/>
          </a:bodyPr>
          <a:lstStyle/>
          <a:p>
            <a:r>
              <a:rPr lang="es-MX" sz="2400" dirty="0"/>
              <a:t>5.- MOTIVACIÓN: Las personas creativas hacen casi siempre algo que les gusta, por lo que sienten una motivación especial, entrando casi en un estado de “</a:t>
            </a:r>
            <a:r>
              <a:rPr lang="es-MX" sz="2400" dirty="0" err="1"/>
              <a:t>flow</a:t>
            </a:r>
            <a:r>
              <a:rPr lang="es-MX" sz="2400" dirty="0"/>
              <a:t>” RAE Que fluya que avance. (como diría el psicólogo </a:t>
            </a:r>
            <a:r>
              <a:rPr lang="es-MX" sz="2400" dirty="0" err="1"/>
              <a:t>Mihalyi</a:t>
            </a:r>
            <a:r>
              <a:rPr lang="es-MX" sz="2400" dirty="0"/>
              <a:t> </a:t>
            </a:r>
            <a:r>
              <a:rPr lang="es-MX" sz="2400" dirty="0" err="1"/>
              <a:t>Csikszentmihalyi</a:t>
            </a:r>
            <a:r>
              <a:rPr lang="es-MX" sz="2400" dirty="0"/>
              <a:t>) que los lleva a olvidarse de todo lo que no sea la tarea en la que están inmersos. La creatividad difícilmente surgirá de alguien que odia la empresa o la labor que tiene entre manos.</a:t>
            </a:r>
          </a:p>
          <a:p>
            <a:endParaRPr lang="es-MX" dirty="0"/>
          </a:p>
        </p:txBody>
      </p:sp>
    </p:spTree>
    <p:extLst>
      <p:ext uri="{BB962C8B-B14F-4D97-AF65-F5344CB8AC3E}">
        <p14:creationId xmlns:p14="http://schemas.microsoft.com/office/powerpoint/2010/main" val="2399520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8FCB28-0E4C-478B-8F66-DCBBD903972E}"/>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CEB05640-7E1C-4145-9536-347FF9EB216E}"/>
              </a:ext>
            </a:extLst>
          </p:cNvPr>
          <p:cNvSpPr>
            <a:spLocks noGrp="1"/>
          </p:cNvSpPr>
          <p:nvPr>
            <p:ph idx="1"/>
          </p:nvPr>
        </p:nvSpPr>
        <p:spPr/>
        <p:txBody>
          <a:bodyPr>
            <a:normAutofit fontScale="92500"/>
          </a:bodyPr>
          <a:lstStyle/>
          <a:p>
            <a:r>
              <a:rPr lang="es-MX" sz="2400" dirty="0"/>
              <a:t>6.- CONTEXTO MEDIOAMBIENTAL: Los cinco factores anteriores se refieren a la persona, pero debemos coincidir en que existen ciertos medios que fomentan y nutren la creatividad y otros, por contra, la aplastan. Está comprobado que, en sociedades dominadas por un régimen dictatorial, se producen un menor número de trabajos creativos y no precisamente porque haya menos personas creativas, sino porque el contexto social reprime todo lo que no esté en consonancia con lo establecido.</a:t>
            </a:r>
          </a:p>
          <a:p>
            <a:endParaRPr lang="es-MX" dirty="0"/>
          </a:p>
        </p:txBody>
      </p:sp>
    </p:spTree>
    <p:extLst>
      <p:ext uri="{BB962C8B-B14F-4D97-AF65-F5344CB8AC3E}">
        <p14:creationId xmlns:p14="http://schemas.microsoft.com/office/powerpoint/2010/main" val="4110502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D9AE12-64B8-684F-DF29-D9A567261666}"/>
              </a:ext>
            </a:extLst>
          </p:cNvPr>
          <p:cNvSpPr>
            <a:spLocks noGrp="1"/>
          </p:cNvSpPr>
          <p:nvPr>
            <p:ph type="title"/>
          </p:nvPr>
        </p:nvSpPr>
        <p:spPr/>
        <p:txBody>
          <a:bodyPr>
            <a:normAutofit fontScale="90000"/>
          </a:bodyPr>
          <a:lstStyle/>
          <a:p>
            <a:r>
              <a:rPr lang="es-MX" sz="4000" b="1" dirty="0">
                <a:effectLst/>
                <a:latin typeface="Arial" panose="020B0604020202020204" pitchFamily="34" charset="0"/>
                <a:ea typeface="Calibri" panose="020F0502020204030204" pitchFamily="34" charset="0"/>
                <a:cs typeface="Times New Roman" panose="02020603050405020304" pitchFamily="18" charset="0"/>
              </a:rPr>
              <a:t>¿Sabías que de la calidad de tu aprendizaje</a:t>
            </a:r>
            <a:endParaRPr lang="es-MX" dirty="0"/>
          </a:p>
        </p:txBody>
      </p:sp>
      <p:sp>
        <p:nvSpPr>
          <p:cNvPr id="3" name="Marcador de contenido 2">
            <a:extLst>
              <a:ext uri="{FF2B5EF4-FFF2-40B4-BE49-F238E27FC236}">
                <a16:creationId xmlns:a16="http://schemas.microsoft.com/office/drawing/2014/main" id="{5B77704E-63E0-2E70-4A87-7A43A5357D97}"/>
              </a:ext>
            </a:extLst>
          </p:cNvPr>
          <p:cNvSpPr>
            <a:spLocks noGrp="1"/>
          </p:cNvSpPr>
          <p:nvPr>
            <p:ph idx="1"/>
          </p:nvPr>
        </p:nvSpPr>
        <p:spPr/>
        <p:txBody>
          <a:bodyPr/>
          <a:lstStyle/>
          <a:p>
            <a:pPr marL="0" indent="0">
              <a:buNone/>
            </a:pPr>
            <a:r>
              <a:rPr lang="es-MX" sz="1800" dirty="0">
                <a:effectLst/>
                <a:latin typeface="Arial" panose="020B0604020202020204" pitchFamily="34" charset="0"/>
                <a:ea typeface="Calibri" panose="020F0502020204030204" pitchFamily="34" charset="0"/>
                <a:cs typeface="Times New Roman" panose="02020603050405020304" pitchFamily="18" charset="0"/>
              </a:rPr>
              <a:t>También depende de la hora del día que elijas para estudiar? Las habilidades cognitivas como la atención y la memoria dependen del ritmo circadiano,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302621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A65150-43A7-427C-90D4-93099F606986}"/>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2E2A78B-89BA-4DA4-ACE7-581BF5FE7D1F}"/>
              </a:ext>
            </a:extLst>
          </p:cNvPr>
          <p:cNvSpPr>
            <a:spLocks noGrp="1"/>
          </p:cNvSpPr>
          <p:nvPr>
            <p:ph idx="1"/>
          </p:nvPr>
        </p:nvSpPr>
        <p:spPr/>
        <p:txBody>
          <a:bodyPr>
            <a:noAutofit/>
          </a:bodyPr>
          <a:lstStyle/>
          <a:p>
            <a:r>
              <a:rPr lang="es-MX" sz="3200" dirty="0"/>
              <a:t>La creatividad no es sólo tener buenas ideas. Precisa de carácter. Si se quiere hacer un trabajo creativo se ha de tener el coraje para intentarlo y luego volverlo a intentar, enfrentándose al modo “establecido” de hacer las cosas.</a:t>
            </a:r>
          </a:p>
        </p:txBody>
      </p:sp>
    </p:spTree>
    <p:extLst>
      <p:ext uri="{BB962C8B-B14F-4D97-AF65-F5344CB8AC3E}">
        <p14:creationId xmlns:p14="http://schemas.microsoft.com/office/powerpoint/2010/main" val="4194988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D2FF35-88AB-465A-A9AC-75F3C2EB5E97}"/>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3D6A078F-D94F-467D-A00C-19990CF6DE0C}"/>
              </a:ext>
            </a:extLst>
          </p:cNvPr>
          <p:cNvSpPr>
            <a:spLocks noGrp="1"/>
          </p:cNvSpPr>
          <p:nvPr>
            <p:ph idx="1"/>
          </p:nvPr>
        </p:nvSpPr>
        <p:spPr/>
        <p:txBody>
          <a:bodyPr>
            <a:normAutofit/>
          </a:bodyPr>
          <a:lstStyle/>
          <a:p>
            <a:r>
              <a:rPr lang="es-MX" sz="2800" dirty="0"/>
              <a:t>Es redundante decir que el momento que nos ocupa es también un tiempo de oportunidades, pero sí es importante identificar cuáles son esas oportunidades. Ahora más que nunca tenemos la posibilidad de escoger entre la creatividad (innovación) o la conformidad (hacer lo de siempre). </a:t>
            </a:r>
          </a:p>
        </p:txBody>
      </p:sp>
    </p:spTree>
    <p:extLst>
      <p:ext uri="{BB962C8B-B14F-4D97-AF65-F5344CB8AC3E}">
        <p14:creationId xmlns:p14="http://schemas.microsoft.com/office/powerpoint/2010/main" val="105557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B8A78-1A51-43FF-B058-62CBC0CDB097}"/>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C76B8B89-84EA-4DF5-9D0F-B45336CEC8BE}"/>
              </a:ext>
            </a:extLst>
          </p:cNvPr>
          <p:cNvSpPr>
            <a:spLocks noGrp="1"/>
          </p:cNvSpPr>
          <p:nvPr>
            <p:ph idx="1"/>
          </p:nvPr>
        </p:nvSpPr>
        <p:spPr/>
        <p:txBody>
          <a:bodyPr/>
          <a:lstStyle/>
          <a:p>
            <a:r>
              <a:rPr lang="es-MX" sz="3600" dirty="0"/>
              <a:t>Todo depende nosotros mismos, como estudiantes en prácticas, como empleados, como directivos y como gerentes de empresas... y de nadie más.</a:t>
            </a:r>
          </a:p>
          <a:p>
            <a:endParaRPr lang="es-MX" dirty="0"/>
          </a:p>
        </p:txBody>
      </p:sp>
    </p:spTree>
    <p:extLst>
      <p:ext uri="{BB962C8B-B14F-4D97-AF65-F5344CB8AC3E}">
        <p14:creationId xmlns:p14="http://schemas.microsoft.com/office/powerpoint/2010/main" val="2537817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B78316-27D3-4474-A5F8-1F5274E81B36}"/>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B57A45D-8AA0-4A3C-AC90-66C8C7E046B3}"/>
              </a:ext>
            </a:extLst>
          </p:cNvPr>
          <p:cNvSpPr>
            <a:spLocks noGrp="1"/>
          </p:cNvSpPr>
          <p:nvPr>
            <p:ph idx="1"/>
          </p:nvPr>
        </p:nvSpPr>
        <p:spPr/>
        <p:txBody>
          <a:bodyPr>
            <a:normAutofit/>
          </a:bodyPr>
          <a:lstStyle/>
          <a:p>
            <a:pPr algn="ctr"/>
            <a:r>
              <a:rPr lang="es-MX" sz="3600" dirty="0"/>
              <a:t>Gracias por la atención</a:t>
            </a:r>
          </a:p>
        </p:txBody>
      </p:sp>
    </p:spTree>
    <p:extLst>
      <p:ext uri="{BB962C8B-B14F-4D97-AF65-F5344CB8AC3E}">
        <p14:creationId xmlns:p14="http://schemas.microsoft.com/office/powerpoint/2010/main" val="19911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049E-C3D7-45C7-D7AF-B9693A268B43}"/>
              </a:ext>
            </a:extLst>
          </p:cNvPr>
          <p:cNvSpPr>
            <a:spLocks noGrp="1"/>
          </p:cNvSpPr>
          <p:nvPr>
            <p:ph type="title"/>
          </p:nvPr>
        </p:nvSpPr>
        <p:spPr/>
        <p:txBody>
          <a:bodyPr>
            <a:normAutofit fontScale="90000"/>
          </a:bodyPr>
          <a:lstStyle/>
          <a:p>
            <a:r>
              <a:rPr lang="es-MX" sz="4000" b="1" dirty="0">
                <a:effectLst/>
                <a:latin typeface="Calibri" panose="020F0502020204030204" pitchFamily="34" charset="0"/>
                <a:ea typeface="Calibri" panose="020F0502020204030204" pitchFamily="34" charset="0"/>
                <a:cs typeface="Times New Roman" panose="02020603050405020304" pitchFamily="18" charset="0"/>
              </a:rPr>
              <a:t>Workshops</a:t>
            </a:r>
            <a:r>
              <a:rPr lang="es-MX" sz="4000" dirty="0">
                <a:effectLst/>
                <a:latin typeface="Calibri" panose="020F0502020204030204" pitchFamily="34" charset="0"/>
                <a:ea typeface="Calibri" panose="020F0502020204030204" pitchFamily="34" charset="0"/>
                <a:cs typeface="Times New Roman" panose="02020603050405020304" pitchFamily="18" charset="0"/>
              </a:rPr>
              <a:t> para nuestra empresa: </a:t>
            </a:r>
            <a:br>
              <a:rPr lang="es-MX" sz="40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p>
        </p:txBody>
      </p:sp>
      <p:sp>
        <p:nvSpPr>
          <p:cNvPr id="3" name="Marcador de contenido 2">
            <a:extLst>
              <a:ext uri="{FF2B5EF4-FFF2-40B4-BE49-F238E27FC236}">
                <a16:creationId xmlns:a16="http://schemas.microsoft.com/office/drawing/2014/main" id="{30D4A317-3A4F-7D13-53D5-C39E80F4FEF8}"/>
              </a:ext>
            </a:extLst>
          </p:cNvPr>
          <p:cNvSpPr>
            <a:spLocks noGrp="1"/>
          </p:cNvSpPr>
          <p:nvPr>
            <p:ph idx="1"/>
          </p:nvPr>
        </p:nvSpPr>
        <p:spPr/>
        <p:txBody>
          <a:bodyPr>
            <a:normAutofit/>
          </a:bodyPr>
          <a:lstStyle/>
          <a:p>
            <a:pPr>
              <a:lnSpc>
                <a:spcPct val="107000"/>
              </a:lnSpc>
              <a:spcAft>
                <a:spcPts val="800"/>
              </a:spcAft>
            </a:pPr>
            <a:r>
              <a:rPr lang="es-MX" sz="2800" dirty="0">
                <a:effectLst/>
                <a:latin typeface="Calibri" panose="020F050202020403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2800" b="1" dirty="0">
                <a:effectLst/>
                <a:latin typeface="Calibri" panose="020F0502020204030204" pitchFamily="34" charset="0"/>
                <a:ea typeface="Calibri" panose="020F0502020204030204" pitchFamily="34" charset="0"/>
                <a:cs typeface="Times New Roman" panose="02020603050405020304" pitchFamily="18" charset="0"/>
              </a:rPr>
              <a:t>workshops</a:t>
            </a:r>
            <a:r>
              <a:rPr lang="es-MX" sz="2800" dirty="0">
                <a:effectLst/>
                <a:latin typeface="Calibri" panose="020F050202020403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p>
          <a:p>
            <a:endParaRPr lang="es-MX" dirty="0"/>
          </a:p>
        </p:txBody>
      </p:sp>
    </p:spTree>
    <p:extLst>
      <p:ext uri="{BB962C8B-B14F-4D97-AF65-F5344CB8AC3E}">
        <p14:creationId xmlns:p14="http://schemas.microsoft.com/office/powerpoint/2010/main" val="416713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58628B-DA8B-35D7-D65F-7AE304A377AA}"/>
              </a:ext>
            </a:extLst>
          </p:cNvPr>
          <p:cNvSpPr>
            <a:spLocks noGrp="1"/>
          </p:cNvSpPr>
          <p:nvPr>
            <p:ph type="title"/>
          </p:nvPr>
        </p:nvSpPr>
        <p:spPr/>
        <p:txBody>
          <a:bodyPr/>
          <a:lstStyle/>
          <a:p>
            <a:r>
              <a:rPr lang="es-MX" dirty="0"/>
              <a:t>Quienes somos </a:t>
            </a:r>
          </a:p>
        </p:txBody>
      </p:sp>
      <p:pic>
        <p:nvPicPr>
          <p:cNvPr id="8" name="Imagen 7">
            <a:extLst>
              <a:ext uri="{FF2B5EF4-FFF2-40B4-BE49-F238E27FC236}">
                <a16:creationId xmlns:a16="http://schemas.microsoft.com/office/drawing/2014/main" id="{A6B4E903-977B-9579-85BD-562A0650ABE0}"/>
              </a:ext>
            </a:extLst>
          </p:cNvPr>
          <p:cNvPicPr>
            <a:picLocks noChangeAspect="1"/>
          </p:cNvPicPr>
          <p:nvPr/>
        </p:nvPicPr>
        <p:blipFill>
          <a:blip r:embed="rId2"/>
          <a:stretch>
            <a:fillRect/>
          </a:stretch>
        </p:blipFill>
        <p:spPr>
          <a:xfrm>
            <a:off x="5413052" y="1821242"/>
            <a:ext cx="5890317" cy="3215515"/>
          </a:xfrm>
          <a:prstGeom prst="rect">
            <a:avLst/>
          </a:prstGeom>
        </p:spPr>
      </p:pic>
    </p:spTree>
    <p:extLst>
      <p:ext uri="{BB962C8B-B14F-4D97-AF65-F5344CB8AC3E}">
        <p14:creationId xmlns:p14="http://schemas.microsoft.com/office/powerpoint/2010/main" val="686647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637FFB-BDC8-4244-B77C-9F5B0C87B5FC}"/>
              </a:ext>
            </a:extLst>
          </p:cNvPr>
          <p:cNvSpPr>
            <a:spLocks noGrp="1"/>
          </p:cNvSpPr>
          <p:nvPr>
            <p:ph type="title"/>
          </p:nvPr>
        </p:nvSpPr>
        <p:spPr/>
        <p:txBody>
          <a:bodyPr>
            <a:normAutofit/>
          </a:bodyPr>
          <a:lstStyle/>
          <a:p>
            <a:r>
              <a:rPr lang="es-ES" sz="2400" dirty="0">
                <a:solidFill>
                  <a:schemeClr val="bg1"/>
                </a:solidFill>
                <a:effectLst/>
                <a:latin typeface="Calibri "/>
                <a:ea typeface="Calibri" panose="020F0502020204030204" pitchFamily="34" charset="0"/>
                <a:cs typeface="Times New Roman" panose="02020603050405020304" pitchFamily="18" charset="0"/>
              </a:rPr>
              <a:t>Al término del presente contenido, el aprendiente </a:t>
            </a:r>
            <a:br>
              <a:rPr lang="es-ES" sz="2400" dirty="0">
                <a:solidFill>
                  <a:schemeClr val="bg1"/>
                </a:solidFill>
                <a:effectLst/>
                <a:latin typeface="Calibri "/>
                <a:ea typeface="Calibri" panose="020F0502020204030204" pitchFamily="34" charset="0"/>
                <a:cs typeface="Times New Roman" panose="02020603050405020304" pitchFamily="18" charset="0"/>
              </a:rPr>
            </a:br>
            <a:r>
              <a:rPr lang="es-ES" sz="2400" dirty="0">
                <a:solidFill>
                  <a:schemeClr val="bg1"/>
                </a:solidFill>
                <a:effectLst/>
                <a:latin typeface="Calibri "/>
                <a:ea typeface="Calibri" panose="020F0502020204030204" pitchFamily="34" charset="0"/>
                <a:cs typeface="Times New Roman" panose="02020603050405020304" pitchFamily="18" charset="0"/>
              </a:rPr>
              <a:t>conocerá los</a:t>
            </a:r>
            <a:r>
              <a:rPr lang="es-MX" sz="2400">
                <a:solidFill>
                  <a:schemeClr val="bg1"/>
                </a:solidFill>
                <a:latin typeface="Calibri "/>
                <a:ea typeface="Calibri" panose="020F0502020204030204" pitchFamily="34" charset="0"/>
                <a:cs typeface="Times New Roman" panose="02020603050405020304" pitchFamily="18" charset="0"/>
              </a:rPr>
              <a:t> </a:t>
            </a:r>
            <a:r>
              <a:rPr lang="es-MX" sz="2400" dirty="0">
                <a:solidFill>
                  <a:schemeClr val="bg1"/>
                </a:solidFill>
                <a:latin typeface="Calibri "/>
                <a:ea typeface="Calibri" panose="020F0502020204030204" pitchFamily="34" charset="0"/>
                <a:cs typeface="Times New Roman" panose="02020603050405020304" pitchFamily="18" charset="0"/>
              </a:rPr>
              <a:t>f</a:t>
            </a:r>
            <a:r>
              <a:rPr lang="es-MX" sz="2400">
                <a:solidFill>
                  <a:schemeClr val="bg1"/>
                </a:solidFill>
                <a:latin typeface="Calibri "/>
              </a:rPr>
              <a:t>actores </a:t>
            </a:r>
            <a:r>
              <a:rPr lang="es-MX" sz="2400" dirty="0">
                <a:solidFill>
                  <a:schemeClr val="bg1"/>
                </a:solidFill>
                <a:latin typeface="Calibri "/>
              </a:rPr>
              <a:t>que influyen en la  creatividad</a:t>
            </a:r>
          </a:p>
        </p:txBody>
      </p:sp>
      <p:pic>
        <p:nvPicPr>
          <p:cNvPr id="6" name="Marcador de contenido 5" descr="seis factores de la creatividad">
            <a:extLst>
              <a:ext uri="{FF2B5EF4-FFF2-40B4-BE49-F238E27FC236}">
                <a16:creationId xmlns:a16="http://schemas.microsoft.com/office/drawing/2014/main" id="{E6BF9B2B-2B58-4DA6-BF4B-4766B8C4417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57461" y="569843"/>
            <a:ext cx="4161182" cy="5698435"/>
          </a:xfrm>
          <a:prstGeom prst="rect">
            <a:avLst/>
          </a:prstGeom>
          <a:noFill/>
          <a:ln>
            <a:noFill/>
          </a:ln>
        </p:spPr>
      </p:pic>
    </p:spTree>
    <p:extLst>
      <p:ext uri="{BB962C8B-B14F-4D97-AF65-F5344CB8AC3E}">
        <p14:creationId xmlns:p14="http://schemas.microsoft.com/office/powerpoint/2010/main" val="2442476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49CB2-B138-4CFA-B4AF-9E79B21BC9CB}"/>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D440E988-311A-427F-B09D-079290DAD1C4}"/>
              </a:ext>
            </a:extLst>
          </p:cNvPr>
          <p:cNvSpPr>
            <a:spLocks noGrp="1"/>
          </p:cNvSpPr>
          <p:nvPr>
            <p:ph idx="1"/>
          </p:nvPr>
        </p:nvSpPr>
        <p:spPr/>
        <p:txBody>
          <a:bodyPr/>
          <a:lstStyle/>
          <a:p>
            <a:r>
              <a:rPr lang="es-MX" sz="2800" dirty="0"/>
              <a:t>Se piensa que “La creatividad en una cultura conformista. Un desafío a las masas” de Robert J. </a:t>
            </a:r>
            <a:r>
              <a:rPr lang="es-MX" sz="2800" dirty="0" err="1"/>
              <a:t>Stenberg</a:t>
            </a:r>
            <a:r>
              <a:rPr lang="es-MX" sz="2800" dirty="0"/>
              <a:t> y Todd Lubart. En éste, los autores proponen una bella y oportuna metáfora: el hecho de ser creativo como comprar a la baja y vender al alza en un mercado de valores.</a:t>
            </a:r>
          </a:p>
          <a:p>
            <a:endParaRPr lang="es-MX" dirty="0"/>
          </a:p>
        </p:txBody>
      </p:sp>
    </p:spTree>
    <p:extLst>
      <p:ext uri="{BB962C8B-B14F-4D97-AF65-F5344CB8AC3E}">
        <p14:creationId xmlns:p14="http://schemas.microsoft.com/office/powerpoint/2010/main" val="2534699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24E12F-E0C6-4612-A4B3-B22BD4D56E48}"/>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29C5E4B2-1C1E-403F-9CCC-5F2F84CA35F9}"/>
              </a:ext>
            </a:extLst>
          </p:cNvPr>
          <p:cNvSpPr>
            <a:spLocks noGrp="1"/>
          </p:cNvSpPr>
          <p:nvPr>
            <p:ph idx="1"/>
          </p:nvPr>
        </p:nvSpPr>
        <p:spPr/>
        <p:txBody>
          <a:bodyPr>
            <a:normAutofit/>
          </a:bodyPr>
          <a:lstStyle/>
          <a:p>
            <a:r>
              <a:rPr lang="es-MX" sz="2800" dirty="0"/>
              <a:t>Obviamente esto tiene varias relaciones. Entre ellas está la de entender la creatividad como la pasión de riesgos, como la superación de obstáculos (tanto endógenos como exógenos) o la aceptación de que, lo más habitual, es que no seamos entendidos en nuestro contexto universitario, empresarial o social. </a:t>
            </a:r>
          </a:p>
        </p:txBody>
      </p:sp>
    </p:spTree>
    <p:extLst>
      <p:ext uri="{BB962C8B-B14F-4D97-AF65-F5344CB8AC3E}">
        <p14:creationId xmlns:p14="http://schemas.microsoft.com/office/powerpoint/2010/main" val="2000547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81A2EF-6FF2-4E42-A29E-ECA3B9B524DA}"/>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7A993A2E-952C-4598-A69F-BFAC78E45367}"/>
              </a:ext>
            </a:extLst>
          </p:cNvPr>
          <p:cNvSpPr>
            <a:spLocks noGrp="1"/>
          </p:cNvSpPr>
          <p:nvPr>
            <p:ph idx="1"/>
          </p:nvPr>
        </p:nvSpPr>
        <p:spPr/>
        <p:txBody>
          <a:bodyPr>
            <a:normAutofit/>
          </a:bodyPr>
          <a:lstStyle/>
          <a:p>
            <a:r>
              <a:rPr lang="es-MX" sz="2800" dirty="0"/>
              <a:t>Jamás vimos el esfuerzo de intentar un cambio en el pensar y la manera en que se generan profesionistas en México, el actual modelo educativo se centró en generar trabajadores que se insertan como empleados de un mecanismo extranjero que poco permitirá el desarrollo de la innovación en México.</a:t>
            </a:r>
          </a:p>
        </p:txBody>
      </p:sp>
    </p:spTree>
    <p:extLst>
      <p:ext uri="{BB962C8B-B14F-4D97-AF65-F5344CB8AC3E}">
        <p14:creationId xmlns:p14="http://schemas.microsoft.com/office/powerpoint/2010/main" val="222615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82413B-83A3-4C42-8A74-918FAC7B6AF5}"/>
              </a:ext>
            </a:extLst>
          </p:cNvPr>
          <p:cNvSpPr>
            <a:spLocks noGrp="1"/>
          </p:cNvSpPr>
          <p:nvPr>
            <p:ph type="title"/>
          </p:nvPr>
        </p:nvSpPr>
        <p:spPr/>
        <p:txBody>
          <a:bodyPr/>
          <a:lstStyle/>
          <a:p>
            <a:r>
              <a:rPr lang="es-MX" dirty="0"/>
              <a:t>factores de la creatividad</a:t>
            </a:r>
            <a:br>
              <a:rPr lang="es-MX" dirty="0"/>
            </a:br>
            <a:endParaRPr lang="es-MX" dirty="0"/>
          </a:p>
        </p:txBody>
      </p:sp>
      <p:sp>
        <p:nvSpPr>
          <p:cNvPr id="3" name="Marcador de contenido 2">
            <a:extLst>
              <a:ext uri="{FF2B5EF4-FFF2-40B4-BE49-F238E27FC236}">
                <a16:creationId xmlns:a16="http://schemas.microsoft.com/office/drawing/2014/main" id="{72B0A5C2-78A4-4A59-8206-786B82CCA814}"/>
              </a:ext>
            </a:extLst>
          </p:cNvPr>
          <p:cNvSpPr>
            <a:spLocks noGrp="1"/>
          </p:cNvSpPr>
          <p:nvPr>
            <p:ph idx="1"/>
          </p:nvPr>
        </p:nvSpPr>
        <p:spPr/>
        <p:txBody>
          <a:bodyPr>
            <a:normAutofit fontScale="92500" lnSpcReduction="10000"/>
          </a:bodyPr>
          <a:lstStyle/>
          <a:p>
            <a:r>
              <a:rPr lang="es-MX" sz="2800" dirty="0"/>
              <a:t>Es determinante el tipo de  educación que recibimos en las escuelas y universidades, existe un desaliento total de la creatividad. El actual desarrollo de la educación esta dirigido a generar una cultura conformista, que muchas veces rechaza las nuevas ideas simplemente por el hecho de ser nuevas y no encajar en los modelos mentales sociales. </a:t>
            </a:r>
          </a:p>
        </p:txBody>
      </p:sp>
    </p:spTree>
    <p:extLst>
      <p:ext uri="{BB962C8B-B14F-4D97-AF65-F5344CB8AC3E}">
        <p14:creationId xmlns:p14="http://schemas.microsoft.com/office/powerpoint/2010/main" val="240017612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82</TotalTime>
  <Words>1362</Words>
  <Application>Microsoft Office PowerPoint</Application>
  <PresentationFormat>Panorámica</PresentationFormat>
  <Paragraphs>43</Paragraphs>
  <Slides>23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Calibri</vt:lpstr>
      <vt:lpstr>Calibri </vt:lpstr>
      <vt:lpstr>Calibri Light</vt:lpstr>
      <vt:lpstr>Rockwell</vt:lpstr>
      <vt:lpstr>Wingdings</vt:lpstr>
      <vt:lpstr>Atlas</vt:lpstr>
      <vt:lpstr>Factores que influyen en la creatividad</vt:lpstr>
      <vt:lpstr>¿Sabías que de la calidad de tu aprendizaje</vt:lpstr>
      <vt:lpstr>Workshops para nuestra empresa:  </vt:lpstr>
      <vt:lpstr>Quienes somos </vt:lpstr>
      <vt:lpstr>Al término del presente contenido, el aprendiente  conocerá los factores que influyen en la  creatividad</vt:lpstr>
      <vt:lpstr>factores de la creatividad </vt:lpstr>
      <vt:lpstr>factores de la creatividad </vt:lpstr>
      <vt:lpstr>Presentación de PowerPoint</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lpstr>factores de la creatividad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Jorge Crosswell</cp:lastModifiedBy>
  <cp:revision>25</cp:revision>
  <dcterms:created xsi:type="dcterms:W3CDTF">2017-04-12T06:43:19Z</dcterms:created>
  <dcterms:modified xsi:type="dcterms:W3CDTF">2026-06-03T06:37:43Z</dcterms:modified>
</cp:coreProperties>
</file>