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8" r:id="rId3"/>
    <p:sldId id="269" r:id="rId4"/>
    <p:sldId id="270" r:id="rId5"/>
    <p:sldId id="271" r:id="rId6"/>
    <p:sldId id="257" r:id="rId7"/>
    <p:sldId id="258" r:id="rId8"/>
    <p:sldId id="259" r:id="rId9"/>
    <p:sldId id="260" r:id="rId10"/>
    <p:sldId id="261" r:id="rId11"/>
    <p:sldId id="262" r:id="rId12"/>
    <p:sldId id="263" r:id="rId13"/>
    <p:sldId id="264" r:id="rId14"/>
    <p:sldId id="265" r:id="rId15"/>
    <p:sldId id="266" r:id="rId16"/>
    <p:sldId id="267"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4" autoAdjust="0"/>
    <p:restoredTop sz="94660"/>
  </p:normalViewPr>
  <p:slideViewPr>
    <p:cSldViewPr snapToGrid="0">
      <p:cViewPr varScale="1">
        <p:scale>
          <a:sx n="72" d="100"/>
          <a:sy n="72" d="100"/>
        </p:scale>
        <p:origin x="61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89" name="Group 88"/>
          <p:cNvGrpSpPr/>
          <p:nvPr/>
        </p:nvGrpSpPr>
        <p:grpSpPr>
          <a:xfrm>
            <a:off x="-329674" y="-59376"/>
            <a:ext cx="12515851" cy="6923798"/>
            <a:chOff x="-329674" y="-51881"/>
            <a:chExt cx="12515851" cy="6923798"/>
          </a:xfrm>
        </p:grpSpPr>
        <p:sp>
          <p:nvSpPr>
            <p:cNvPr id="90"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3"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0"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1"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2"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3"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4"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5"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6"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7"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8"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1669293" y="1186483"/>
            <a:ext cx="8848345" cy="4477933"/>
            <a:chOff x="1669293" y="1186483"/>
            <a:chExt cx="8848345" cy="4477933"/>
          </a:xfrm>
        </p:grpSpPr>
        <p:sp>
          <p:nvSpPr>
            <p:cNvPr id="39" name="Rectangle 38"/>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ctrTitle"/>
          </p:nvPr>
        </p:nvSpPr>
        <p:spPr>
          <a:xfrm>
            <a:off x="1759236" y="2075504"/>
            <a:ext cx="8679915" cy="1748729"/>
          </a:xfrm>
        </p:spPr>
        <p:txBody>
          <a:bodyPr bIns="0" anchor="b">
            <a:normAutofit/>
          </a:bodyPr>
          <a:lstStyle>
            <a:lvl1pPr algn="ctr">
              <a:lnSpc>
                <a:spcPct val="80000"/>
              </a:lnSpc>
              <a:defRPr sz="5400" spc="-150">
                <a:solidFill>
                  <a:srgbClr val="FFFEFF"/>
                </a:solidFill>
              </a:defRPr>
            </a:lvl1pPr>
          </a:lstStyle>
          <a:p>
            <a:r>
              <a:rPr lang="en-US"/>
              <a:t>Click to edit Master title style</a:t>
            </a:r>
            <a:endParaRPr lang="en-US" dirty="0"/>
          </a:p>
        </p:txBody>
      </p:sp>
      <p:sp>
        <p:nvSpPr>
          <p:cNvPr id="3" name="Subtitle 2"/>
          <p:cNvSpPr>
            <a:spLocks noGrp="1"/>
          </p:cNvSpPr>
          <p:nvPr>
            <p:ph type="subTitle" idx="1"/>
          </p:nvPr>
        </p:nvSpPr>
        <p:spPr>
          <a:xfrm>
            <a:off x="1759237" y="3906266"/>
            <a:ext cx="8673427" cy="1322587"/>
          </a:xfrm>
        </p:spPr>
        <p:txBody>
          <a:bodyPr tIns="0">
            <a:normAutofit/>
          </a:bodyPr>
          <a:lstStyle>
            <a:lvl1pPr marL="0" indent="0" algn="ctr">
              <a:lnSpc>
                <a:spcPct val="100000"/>
              </a:lnSpc>
              <a:buNone/>
              <a:defRPr sz="1800" b="0">
                <a:solidFill>
                  <a:srgbClr val="FFFEFF"/>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804672" y="320040"/>
            <a:ext cx="3657600" cy="320040"/>
          </a:xfrm>
        </p:spPr>
        <p:txBody>
          <a:bodyPr vert="horz" lIns="91440" tIns="45720" rIns="91440" bIns="45720" rtlCol="0" anchor="ctr"/>
          <a:lstStyle>
            <a:lvl1pPr>
              <a:defRPr lang="en-US"/>
            </a:lvl1pPr>
          </a:lstStyle>
          <a:p>
            <a:fld id="{48A87A34-81AB-432B-8DAE-1953F412C126}" type="datetimeFigureOut">
              <a:rPr lang="en-US" dirty="0"/>
              <a:pPr/>
              <a:t>6/3/2026</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75" name="Group 74"/>
          <p:cNvGrpSpPr/>
          <p:nvPr/>
        </p:nvGrpSpPr>
        <p:grpSpPr>
          <a:xfrm>
            <a:off x="-417513"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800144"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1"/>
          </a:xfrm>
        </p:spPr>
        <p:txBody>
          <a:bodyPr/>
          <a:lstStyle>
            <a:lvl1pPr>
              <a:defRPr>
                <a:solidFill>
                  <a:srgbClr val="FFFE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5109983" y="794719"/>
            <a:ext cx="6275035" cy="525709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75" name="Group 74"/>
          <p:cNvGrpSpPr/>
          <p:nvPr/>
        </p:nvGrpSpPr>
        <p:grpSpPr>
          <a:xfrm flipH="1">
            <a:off x="0"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7718948"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807437" y="2349925"/>
            <a:ext cx="3501195" cy="2456442"/>
          </a:xfrm>
        </p:spPr>
        <p:txBody>
          <a:bodyPr vert="eaVert"/>
          <a:lstStyle>
            <a:lvl1pPr algn="l">
              <a:lnSpc>
                <a:spcPct val="80000"/>
              </a:lnSpc>
              <a:defRPr>
                <a:solidFill>
                  <a:srgbClr val="FFFE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802747" y="798444"/>
            <a:ext cx="6268622" cy="525730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6/3/2026</a:t>
            </a:fld>
            <a:endParaRPr lang="en-US" dirty="0"/>
          </a:p>
        </p:txBody>
      </p:sp>
      <p:sp>
        <p:nvSpPr>
          <p:cNvPr id="5" name="Footer Placeholder 4"/>
          <p:cNvSpPr>
            <a:spLocks noGrp="1"/>
          </p:cNvSpPr>
          <p:nvPr>
            <p:ph type="ftr" sz="quarter" idx="11"/>
          </p:nvPr>
        </p:nvSpPr>
        <p:spPr>
          <a:xfrm>
            <a:off x="804672" y="6227064"/>
            <a:ext cx="10588752" cy="320040"/>
          </a:xfrm>
        </p:spPr>
        <p:txBody>
          <a:body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80" name="Group 79"/>
          <p:cNvGrpSpPr/>
          <p:nvPr/>
        </p:nvGrpSpPr>
        <p:grpSpPr>
          <a:xfrm>
            <a:off x="-417513" y="0"/>
            <a:ext cx="12584114" cy="6853238"/>
            <a:chOff x="-417513" y="0"/>
            <a:chExt cx="12584114" cy="6853238"/>
          </a:xfrm>
        </p:grpSpPr>
        <p:sp>
          <p:nvSpPr>
            <p:cNvPr id="81"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7" name="Group 26"/>
          <p:cNvGrpSpPr/>
          <p:nvPr/>
        </p:nvGrpSpPr>
        <p:grpSpPr>
          <a:xfrm>
            <a:off x="800144" y="1699589"/>
            <a:ext cx="3674476" cy="3470421"/>
            <a:chOff x="697883" y="1816768"/>
            <a:chExt cx="3674476" cy="3470421"/>
          </a:xfrm>
        </p:grpSpPr>
        <p:sp>
          <p:nvSpPr>
            <p:cNvPr id="28" name="Rectangle 27"/>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49925"/>
            <a:ext cx="3498979" cy="2456442"/>
          </a:xfrm>
        </p:spPr>
        <p:txBody>
          <a:bodyPr/>
          <a:lstStyle>
            <a:lvl1pPr>
              <a:defRPr>
                <a:solidFill>
                  <a:srgbClr val="FFFEFF"/>
                </a:solidFill>
              </a:defRPr>
            </a:lvl1pPr>
          </a:lstStyle>
          <a:p>
            <a:r>
              <a:rPr lang="en-US"/>
              <a:t>Click to edit Master title style</a:t>
            </a:r>
            <a:endParaRPr lang="en-US" dirty="0"/>
          </a:p>
        </p:txBody>
      </p:sp>
      <p:sp>
        <p:nvSpPr>
          <p:cNvPr id="3" name="Content Placeholder 2"/>
          <p:cNvSpPr>
            <a:spLocks noGrp="1"/>
          </p:cNvSpPr>
          <p:nvPr>
            <p:ph idx="1"/>
          </p:nvPr>
        </p:nvSpPr>
        <p:spPr>
          <a:xfrm>
            <a:off x="5118447" y="803186"/>
            <a:ext cx="6281873" cy="5248622"/>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77" name="Group 76"/>
          <p:cNvGrpSpPr/>
          <p:nvPr/>
        </p:nvGrpSpPr>
        <p:grpSpPr>
          <a:xfrm>
            <a:off x="-329674" y="-59376"/>
            <a:ext cx="12515851" cy="6923798"/>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3259545" y="1186483"/>
            <a:ext cx="5666145" cy="4477933"/>
            <a:chOff x="3259545" y="1186483"/>
            <a:chExt cx="5666145" cy="4477933"/>
          </a:xfrm>
        </p:grpSpPr>
        <p:sp>
          <p:nvSpPr>
            <p:cNvPr id="99" name="Rectangle 98"/>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344216" y="2074730"/>
            <a:ext cx="5490224" cy="1689390"/>
          </a:xfrm>
        </p:spPr>
        <p:txBody>
          <a:bodyPr bIns="0" anchor="b">
            <a:normAutofit/>
          </a:bodyPr>
          <a:lstStyle>
            <a:lvl1pPr algn="ctr">
              <a:defRPr sz="4400">
                <a:solidFill>
                  <a:srgbClr val="FFFEFF"/>
                </a:solidFill>
              </a:defRPr>
            </a:lvl1pPr>
          </a:lstStyle>
          <a:p>
            <a:r>
              <a:rPr lang="en-US"/>
              <a:t>Click to edit Master title style</a:t>
            </a:r>
            <a:endParaRPr lang="en-US" dirty="0"/>
          </a:p>
        </p:txBody>
      </p:sp>
      <p:sp>
        <p:nvSpPr>
          <p:cNvPr id="3" name="Text Placeholder 2"/>
          <p:cNvSpPr>
            <a:spLocks noGrp="1"/>
          </p:cNvSpPr>
          <p:nvPr>
            <p:ph type="body" idx="1"/>
          </p:nvPr>
        </p:nvSpPr>
        <p:spPr>
          <a:xfrm>
            <a:off x="3344215" y="3846851"/>
            <a:ext cx="5490223" cy="1383770"/>
          </a:xfrm>
        </p:spPr>
        <p:txBody>
          <a:bodyPr tIns="0">
            <a:normAutofit/>
          </a:bodyPr>
          <a:lstStyle>
            <a:lvl1pPr marL="0" indent="0" algn="ctr">
              <a:buNone/>
              <a:defRPr sz="1800">
                <a:solidFill>
                  <a:srgbClr val="FFFEFF"/>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6/3/2026</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37" name="Group 36"/>
          <p:cNvGrpSpPr/>
          <p:nvPr/>
        </p:nvGrpSpPr>
        <p:grpSpPr>
          <a:xfrm>
            <a:off x="-417513" y="0"/>
            <a:ext cx="12584114" cy="6853238"/>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800144" y="1699589"/>
            <a:ext cx="3674476" cy="3470421"/>
            <a:chOff x="697883" y="1816768"/>
            <a:chExt cx="3674476" cy="3470421"/>
          </a:xfrm>
        </p:grpSpPr>
        <p:sp>
          <p:nvSpPr>
            <p:cNvPr id="60" name="Rectangle 59"/>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0" y="2339669"/>
            <a:ext cx="3500828" cy="2470065"/>
          </a:xfrm>
        </p:spPr>
        <p:txBody>
          <a:bodyPr lIns="91440" tIns="91440" rIns="91440" bIns="91440"/>
          <a:lstStyle>
            <a:lvl1pPr>
              <a:defRPr>
                <a:solidFill>
                  <a:srgbClr val="FFFEFF"/>
                </a:solidFill>
              </a:defRPr>
            </a:lvl1pPr>
          </a:lstStyle>
          <a:p>
            <a:r>
              <a:rPr lang="en-US"/>
              <a:t>Click to edit Master title style</a:t>
            </a:r>
            <a:endParaRPr lang="en-US" dirty="0"/>
          </a:p>
        </p:txBody>
      </p:sp>
      <p:sp>
        <p:nvSpPr>
          <p:cNvPr id="3" name="Content Placeholder 2"/>
          <p:cNvSpPr>
            <a:spLocks noGrp="1"/>
          </p:cNvSpPr>
          <p:nvPr>
            <p:ph sz="half" idx="1"/>
          </p:nvPr>
        </p:nvSpPr>
        <p:spPr>
          <a:xfrm>
            <a:off x="5120878" y="803187"/>
            <a:ext cx="6269591" cy="238265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118447" y="3672162"/>
            <a:ext cx="6272022" cy="238358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6/3/2026</a:t>
            </a:fld>
            <a:endParaRPr lang="en-US" dirty="0"/>
          </a:p>
        </p:txBody>
      </p:sp>
      <p:sp>
        <p:nvSpPr>
          <p:cNvPr id="6" name="Footer Placeholder 5"/>
          <p:cNvSpPr>
            <a:spLocks noGrp="1"/>
          </p:cNvSpPr>
          <p:nvPr>
            <p:ph type="ftr" sz="quarter" idx="11"/>
          </p:nvPr>
        </p:nvSpPr>
        <p:spPr>
          <a:xfrm>
            <a:off x="804672" y="6227064"/>
            <a:ext cx="10588752" cy="320040"/>
          </a:xfrm>
        </p:spPr>
        <p:txBody>
          <a:bodyPr/>
          <a:lstStyle/>
          <a:p>
            <a:endParaRPr lang="en-US" dirty="0"/>
          </a:p>
        </p:txBody>
      </p:sp>
      <p:sp>
        <p:nvSpPr>
          <p:cNvPr id="7" name="Slide Number Placeholder 6"/>
          <p:cNvSpPr>
            <a:spLocks noGrp="1"/>
          </p:cNvSpPr>
          <p:nvPr>
            <p:ph type="sldNum" sz="quarter" idx="12"/>
          </p:nvPr>
        </p:nvSpPr>
        <p:spPr>
          <a:xfrm>
            <a:off x="10469880" y="320040"/>
            <a:ext cx="914400" cy="320040"/>
          </a:xfrm>
        </p:spPr>
        <p:txBody>
          <a:bodyPr/>
          <a:lstStyle/>
          <a:p>
            <a:fld id="{6D22F896-40B5-4ADD-8801-0D06FADFA095}" type="slidenum">
              <a:rPr lang="en-US" dirty="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39" name="Group 38"/>
          <p:cNvGrpSpPr/>
          <p:nvPr/>
        </p:nvGrpSpPr>
        <p:grpSpPr>
          <a:xfrm>
            <a:off x="-417513" y="0"/>
            <a:ext cx="12584114" cy="6853238"/>
            <a:chOff x="-417513" y="0"/>
            <a:chExt cx="12584114" cy="6853238"/>
          </a:xfrm>
        </p:grpSpPr>
        <p:sp>
          <p:nvSpPr>
            <p:cNvPr id="40"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6"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7"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1" name="Group 60"/>
          <p:cNvGrpSpPr/>
          <p:nvPr/>
        </p:nvGrpSpPr>
        <p:grpSpPr>
          <a:xfrm>
            <a:off x="800144" y="1699589"/>
            <a:ext cx="3674476" cy="3470421"/>
            <a:chOff x="697883" y="1816768"/>
            <a:chExt cx="3674476" cy="3470421"/>
          </a:xfrm>
        </p:grpSpPr>
        <p:sp>
          <p:nvSpPr>
            <p:cNvPr id="62" name="Rectangle 6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63"/>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1" y="2363915"/>
            <a:ext cx="3500828" cy="2460497"/>
          </a:xfrm>
        </p:spPr>
        <p:txBody>
          <a:bodyPr lIns="91440" tIns="91440" rIns="91440" bIns="91440"/>
          <a:lstStyle>
            <a:lvl1pPr>
              <a:defRPr>
                <a:solidFill>
                  <a:srgbClr val="FFFEFF"/>
                </a:solidFill>
              </a:defRPr>
            </a:lvl1pPr>
          </a:lstStyle>
          <a:p>
            <a:r>
              <a:rPr lang="en-US"/>
              <a:t>Click to edit Master title style</a:t>
            </a:r>
            <a:endParaRPr lang="en-US" dirty="0"/>
          </a:p>
        </p:txBody>
      </p:sp>
      <p:sp>
        <p:nvSpPr>
          <p:cNvPr id="3" name="Text Placeholder 2"/>
          <p:cNvSpPr>
            <a:spLocks noGrp="1"/>
          </p:cNvSpPr>
          <p:nvPr>
            <p:ph type="body" idx="1"/>
          </p:nvPr>
        </p:nvSpPr>
        <p:spPr>
          <a:xfrm>
            <a:off x="5125137" y="803185"/>
            <a:ext cx="6265088"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5125305" y="1488985"/>
            <a:ext cx="6264350" cy="169685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118653" y="3665887"/>
            <a:ext cx="6264414"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118447" y="4351687"/>
            <a:ext cx="6265588" cy="17040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804672" y="320040"/>
            <a:ext cx="3657600" cy="320040"/>
          </a:xfrm>
        </p:spPr>
        <p:txBody>
          <a:bodyPr/>
          <a:lstStyle/>
          <a:p>
            <a:fld id="{48A87A34-81AB-432B-8DAE-1953F412C126}" type="datetimeFigureOut">
              <a:rPr lang="en-US" dirty="0"/>
              <a:t>6/3/2026</a:t>
            </a:fld>
            <a:endParaRPr lang="en-US" dirty="0"/>
          </a:p>
        </p:txBody>
      </p:sp>
      <p:sp>
        <p:nvSpPr>
          <p:cNvPr id="8" name="Footer Placeholder 7"/>
          <p:cNvSpPr>
            <a:spLocks noGrp="1"/>
          </p:cNvSpPr>
          <p:nvPr>
            <p:ph type="ftr" sz="quarter" idx="11"/>
          </p:nvPr>
        </p:nvSpPr>
        <p:spPr>
          <a:xfrm>
            <a:off x="804672" y="6227064"/>
            <a:ext cx="10588752" cy="320040"/>
          </a:xfrm>
        </p:spPr>
        <p:txBody>
          <a:bodyPr/>
          <a:lstStyle/>
          <a:p>
            <a:endParaRPr lang="en-US" dirty="0"/>
          </a:p>
        </p:txBody>
      </p:sp>
      <p:sp>
        <p:nvSpPr>
          <p:cNvPr id="9" name="Slide Number Placeholder 8"/>
          <p:cNvSpPr>
            <a:spLocks noGrp="1"/>
          </p:cNvSpPr>
          <p:nvPr>
            <p:ph type="sldNum" sz="quarter" idx="12"/>
          </p:nvPr>
        </p:nvSpPr>
        <p:spPr>
          <a:xfrm>
            <a:off x="10469880" y="320040"/>
            <a:ext cx="914400" cy="320040"/>
          </a:xfrm>
        </p:spPr>
        <p:txBody>
          <a:bodyPr/>
          <a:lstStyle/>
          <a:p>
            <a:fld id="{6D22F896-40B5-4ADD-8801-0D06FADFA095}" type="slidenum">
              <a:rPr lang="en-US" dirty="0"/>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77" name="Group 76"/>
          <p:cNvGrpSpPr/>
          <p:nvPr/>
        </p:nvGrpSpPr>
        <p:grpSpPr>
          <a:xfrm>
            <a:off x="-417513" y="0"/>
            <a:ext cx="12584114" cy="6853238"/>
            <a:chOff x="-417513" y="0"/>
            <a:chExt cx="12584114" cy="6853238"/>
          </a:xfrm>
        </p:grpSpPr>
        <p:sp>
          <p:nvSpPr>
            <p:cNvPr id="7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4" name="Group 23"/>
          <p:cNvGrpSpPr/>
          <p:nvPr/>
        </p:nvGrpSpPr>
        <p:grpSpPr>
          <a:xfrm>
            <a:off x="800144" y="1699589"/>
            <a:ext cx="3674476" cy="3470421"/>
            <a:chOff x="697883" y="1816768"/>
            <a:chExt cx="3674476" cy="3470421"/>
          </a:xfrm>
        </p:grpSpPr>
        <p:sp>
          <p:nvSpPr>
            <p:cNvPr id="25" name="Rectangle 24"/>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2"/>
          </a:xfrm>
        </p:spPr>
        <p:txBody>
          <a:bodyPr/>
          <a:lstStyle>
            <a:lvl1pPr>
              <a:defRPr>
                <a:solidFill>
                  <a:srgbClr val="FFFEFF"/>
                </a:solidFill>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6/3/2026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04672" y="320040"/>
            <a:ext cx="3657600" cy="320040"/>
          </a:xfrm>
        </p:spPr>
        <p:txBody>
          <a:bodyPr/>
          <a:lstStyle/>
          <a:p>
            <a:fld id="{48A87A34-81AB-432B-8DAE-1953F412C126}" type="datetimeFigureOut">
              <a:rPr lang="en-US" dirty="0"/>
              <a:t>6/3/2026</a:t>
            </a:fld>
            <a:endParaRPr lang="en-US" dirty="0"/>
          </a:p>
        </p:txBody>
      </p:sp>
      <p:sp>
        <p:nvSpPr>
          <p:cNvPr id="3" name="Footer Placeholder 2"/>
          <p:cNvSpPr>
            <a:spLocks noGrp="1"/>
          </p:cNvSpPr>
          <p:nvPr>
            <p:ph type="ftr" sz="quarter" idx="11"/>
          </p:nvPr>
        </p:nvSpPr>
        <p:spPr>
          <a:xfrm>
            <a:off x="804672" y="6227064"/>
            <a:ext cx="10588752" cy="320040"/>
          </a:xfrm>
        </p:spPr>
        <p:txBody>
          <a:bodyPr/>
          <a:lstStyle/>
          <a:p>
            <a:endParaRPr lang="en-US" dirty="0"/>
          </a:p>
        </p:txBody>
      </p:sp>
      <p:sp>
        <p:nvSpPr>
          <p:cNvPr id="4" name="Slide Number Placeholder 3"/>
          <p:cNvSpPr>
            <a:spLocks noGrp="1"/>
          </p:cNvSpPr>
          <p:nvPr>
            <p:ph type="sldNum" sz="quarter" idx="12"/>
          </p:nvPr>
        </p:nvSpPr>
        <p:spPr>
          <a:xfrm>
            <a:off x="10469880" y="320040"/>
            <a:ext cx="914400" cy="320040"/>
          </a:xfrm>
        </p:spPr>
        <p:txBody>
          <a:bodyPr/>
          <a:lstStyle/>
          <a:p>
            <a:fld id="{6D22F896-40B5-4ADD-8801-0D06FADFA095}" type="slidenum">
              <a:rPr lang="en-US" dirty="0"/>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74" name="Group 73"/>
          <p:cNvGrpSpPr/>
          <p:nvPr/>
        </p:nvGrpSpPr>
        <p:grpSpPr>
          <a:xfrm>
            <a:off x="-417513" y="0"/>
            <a:ext cx="12584114" cy="6853238"/>
            <a:chOff x="-417513" y="0"/>
            <a:chExt cx="12584114" cy="6853238"/>
          </a:xfrm>
        </p:grpSpPr>
        <p:sp>
          <p:nvSpPr>
            <p:cNvPr id="75"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6"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9"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1"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2"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1" name="Group 20"/>
          <p:cNvGrpSpPr/>
          <p:nvPr/>
        </p:nvGrpSpPr>
        <p:grpSpPr>
          <a:xfrm>
            <a:off x="800144" y="1699589"/>
            <a:ext cx="3674476" cy="3470421"/>
            <a:chOff x="697883" y="1816768"/>
            <a:chExt cx="3674476" cy="3470421"/>
          </a:xfrm>
        </p:grpSpPr>
        <p:sp>
          <p:nvSpPr>
            <p:cNvPr id="22" name="Rectangle 2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52026"/>
            <a:ext cx="3501197" cy="1223298"/>
          </a:xfrm>
        </p:spPr>
        <p:txBody>
          <a:bodyPr bIns="0" anchor="b">
            <a:noAutofit/>
          </a:bodyPr>
          <a:lstStyle>
            <a:lvl1pPr algn="ctr">
              <a:defRPr sz="3200">
                <a:solidFill>
                  <a:srgbClr val="FFFEFF"/>
                </a:solidFill>
              </a:defRPr>
            </a:lvl1pPr>
          </a:lstStyle>
          <a:p>
            <a:r>
              <a:rPr lang="en-US"/>
              <a:t>Click to edit Master title style</a:t>
            </a:r>
            <a:endParaRPr lang="en-US" dirty="0"/>
          </a:p>
        </p:txBody>
      </p:sp>
      <p:sp>
        <p:nvSpPr>
          <p:cNvPr id="3" name="Content Placeholder 2"/>
          <p:cNvSpPr>
            <a:spLocks noGrp="1"/>
          </p:cNvSpPr>
          <p:nvPr>
            <p:ph idx="1"/>
          </p:nvPr>
        </p:nvSpPr>
        <p:spPr>
          <a:xfrm>
            <a:off x="5109983" y="802809"/>
            <a:ext cx="6275035" cy="5249940"/>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88631" y="3580186"/>
            <a:ext cx="3501197" cy="1221164"/>
          </a:xfrm>
        </p:spPr>
        <p:txBody>
          <a:bodyPr/>
          <a:lstStyle>
            <a:lvl1pPr marL="0" indent="0" algn="ctr">
              <a:buNone/>
              <a:defRPr sz="16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73" name="Group 72"/>
          <p:cNvGrpSpPr/>
          <p:nvPr/>
        </p:nvGrpSpPr>
        <p:grpSpPr>
          <a:xfrm>
            <a:off x="-329674" y="-59376"/>
            <a:ext cx="12515851" cy="6923798"/>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6" name="Group 75"/>
          <p:cNvGrpSpPr/>
          <p:nvPr/>
        </p:nvGrpSpPr>
        <p:grpSpPr>
          <a:xfrm>
            <a:off x="805336" y="1698331"/>
            <a:ext cx="5941540" cy="3470421"/>
            <a:chOff x="805336" y="1698331"/>
            <a:chExt cx="5941540" cy="3470421"/>
          </a:xfrm>
        </p:grpSpPr>
        <p:sp>
          <p:nvSpPr>
            <p:cNvPr id="77" name="Rectangle 76"/>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7543510" y="0"/>
            <a:ext cx="4648490" cy="6858000"/>
          </a:xfrm>
          <a:solidFill>
            <a:schemeClr val="bg1">
              <a:lumMod val="65000"/>
              <a:lumOff val="3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885443" y="2360255"/>
            <a:ext cx="5776646" cy="1178032"/>
          </a:xfrm>
        </p:spPr>
        <p:txBody>
          <a:bodyPr bIns="0" anchor="b">
            <a:normAutofit/>
          </a:bodyPr>
          <a:lstStyle>
            <a:lvl1pPr>
              <a:defRPr sz="3600">
                <a:solidFill>
                  <a:srgbClr val="FFFE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885443" y="3545012"/>
            <a:ext cx="5776646" cy="1274198"/>
          </a:xfrm>
        </p:spPr>
        <p:txBody>
          <a:bodyPr>
            <a:normAutofit/>
          </a:bodyPr>
          <a:lstStyle>
            <a:lvl1pPr marL="0" indent="0" algn="ctr">
              <a:buNone/>
              <a:defRPr sz="18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6/3/2026</a:t>
            </a:fld>
            <a:endParaRPr lang="en-US" dirty="0"/>
          </a:p>
        </p:txBody>
      </p:sp>
      <p:sp>
        <p:nvSpPr>
          <p:cNvPr id="6" name="Footer Placeholder 5"/>
          <p:cNvSpPr>
            <a:spLocks noGrp="1"/>
          </p:cNvSpPr>
          <p:nvPr>
            <p:ph type="ftr" sz="quarter" idx="11"/>
          </p:nvPr>
        </p:nvSpPr>
        <p:spPr>
          <a:xfrm>
            <a:off x="804672" y="6227064"/>
            <a:ext cx="5942203" cy="320040"/>
          </a:xfrm>
        </p:spPr>
        <p:txBody>
          <a:bodyPr/>
          <a:lstStyle/>
          <a:p>
            <a:endParaRPr lang="en-US" dirty="0"/>
          </a:p>
        </p:txBody>
      </p:sp>
      <p:sp>
        <p:nvSpPr>
          <p:cNvPr id="7" name="Slide Number Placeholder 6"/>
          <p:cNvSpPr>
            <a:spLocks noGrp="1"/>
          </p:cNvSpPr>
          <p:nvPr>
            <p:ph type="sldNum" sz="quarter" idx="12"/>
          </p:nvPr>
        </p:nvSpPr>
        <p:spPr>
          <a:xfrm>
            <a:off x="5828377" y="320040"/>
            <a:ext cx="914400" cy="320040"/>
          </a:xfrm>
        </p:spPr>
        <p:txBody>
          <a:bodyPr/>
          <a:lstStyle/>
          <a:p>
            <a:fld id="{6D22F896-40B5-4ADD-8801-0D06FADFA095}" type="slidenum">
              <a:rPr lang="en-US" dirty="0"/>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1161" y="2358391"/>
            <a:ext cx="3498667" cy="2456485"/>
          </a:xfrm>
          <a:prstGeom prst="rect">
            <a:avLst/>
          </a:prstGeom>
        </p:spPr>
        <p:txBody>
          <a:bodyPr vert="horz" lIns="228600" tIns="228600" rIns="228600" bIns="22860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434982" y="794719"/>
            <a:ext cx="5950036" cy="525709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4" name="Date Placeholder 3"/>
          <p:cNvSpPr>
            <a:spLocks noGrp="1"/>
          </p:cNvSpPr>
          <p:nvPr>
            <p:ph type="dt" sz="half" idx="2"/>
          </p:nvPr>
        </p:nvSpPr>
        <p:spPr>
          <a:xfrm>
            <a:off x="804672" y="320040"/>
            <a:ext cx="36576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fld id="{48A87A34-81AB-432B-8DAE-1953F412C126}" type="datetimeFigureOut">
              <a:rPr lang="en-US" dirty="0"/>
              <a:pPr/>
              <a:t>6/3/2026</a:t>
            </a:fld>
            <a:endParaRPr lang="en-US" dirty="0"/>
          </a:p>
        </p:txBody>
      </p:sp>
      <p:sp>
        <p:nvSpPr>
          <p:cNvPr id="5" name="Footer Placeholder 4"/>
          <p:cNvSpPr>
            <a:spLocks noGrp="1"/>
          </p:cNvSpPr>
          <p:nvPr>
            <p:ph type="ftr" sz="quarter" idx="3"/>
          </p:nvPr>
        </p:nvSpPr>
        <p:spPr>
          <a:xfrm>
            <a:off x="804672" y="6227064"/>
            <a:ext cx="10588752" cy="320040"/>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469880" y="320040"/>
            <a:ext cx="9144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lnSpc>
          <a:spcPct val="85000"/>
        </a:lnSpc>
        <a:spcBef>
          <a:spcPct val="0"/>
        </a:spcBef>
        <a:buNone/>
        <a:defRPr sz="4000" b="0" i="0" kern="1200" cap="none"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89DA4B4F-63F1-4155-98E9-085726904203}"/>
              </a:ext>
            </a:extLst>
          </p:cNvPr>
          <p:cNvSpPr>
            <a:spLocks noGrp="1"/>
          </p:cNvSpPr>
          <p:nvPr>
            <p:ph type="ctrTitle"/>
          </p:nvPr>
        </p:nvSpPr>
        <p:spPr>
          <a:xfrm>
            <a:off x="1759236" y="2075504"/>
            <a:ext cx="8679915" cy="618269"/>
          </a:xfrm>
        </p:spPr>
        <p:txBody>
          <a:bodyPr>
            <a:normAutofit fontScale="90000"/>
          </a:bodyPr>
          <a:lstStyle/>
          <a:p>
            <a:r>
              <a:rPr lang="es-MX" dirty="0"/>
              <a:t>4. La ética y la Administración</a:t>
            </a:r>
          </a:p>
        </p:txBody>
      </p:sp>
      <p:sp>
        <p:nvSpPr>
          <p:cNvPr id="5" name="Subtítulo 4">
            <a:extLst>
              <a:ext uri="{FF2B5EF4-FFF2-40B4-BE49-F238E27FC236}">
                <a16:creationId xmlns:a16="http://schemas.microsoft.com/office/drawing/2014/main" id="{6683DBBB-BECC-4E76-833C-97370DF94815}"/>
              </a:ext>
            </a:extLst>
          </p:cNvPr>
          <p:cNvSpPr>
            <a:spLocks noGrp="1"/>
          </p:cNvSpPr>
          <p:nvPr>
            <p:ph type="subTitle" idx="1"/>
          </p:nvPr>
        </p:nvSpPr>
        <p:spPr>
          <a:xfrm>
            <a:off x="1759237" y="4436076"/>
            <a:ext cx="8673427" cy="792777"/>
          </a:xfrm>
        </p:spPr>
        <p:txBody>
          <a:bodyPr/>
          <a:lstStyle/>
          <a:p>
            <a:pPr algn="r"/>
            <a:r>
              <a:rPr lang="es-MX" dirty="0"/>
              <a:t>Formación Agosto 2024</a:t>
            </a:r>
          </a:p>
        </p:txBody>
      </p:sp>
    </p:spTree>
    <p:extLst>
      <p:ext uri="{BB962C8B-B14F-4D97-AF65-F5344CB8AC3E}">
        <p14:creationId xmlns:p14="http://schemas.microsoft.com/office/powerpoint/2010/main" val="42628684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065AF96-2786-468E-926A-18B224913598}"/>
              </a:ext>
            </a:extLst>
          </p:cNvPr>
          <p:cNvSpPr>
            <a:spLocks noGrp="1"/>
          </p:cNvSpPr>
          <p:nvPr>
            <p:ph type="title"/>
          </p:nvPr>
        </p:nvSpPr>
        <p:spPr/>
        <p:txBody>
          <a:bodyPr/>
          <a:lstStyle/>
          <a:p>
            <a:r>
              <a:rPr lang="es-MX" dirty="0"/>
              <a:t>La ética dentro de la administración</a:t>
            </a:r>
          </a:p>
        </p:txBody>
      </p:sp>
      <p:sp>
        <p:nvSpPr>
          <p:cNvPr id="3" name="Marcador de contenido 2">
            <a:extLst>
              <a:ext uri="{FF2B5EF4-FFF2-40B4-BE49-F238E27FC236}">
                <a16:creationId xmlns:a16="http://schemas.microsoft.com/office/drawing/2014/main" id="{5089BCCA-B3AB-479F-AC04-D1526199CAF9}"/>
              </a:ext>
            </a:extLst>
          </p:cNvPr>
          <p:cNvSpPr>
            <a:spLocks noGrp="1"/>
          </p:cNvSpPr>
          <p:nvPr>
            <p:ph idx="1"/>
          </p:nvPr>
        </p:nvSpPr>
        <p:spPr/>
        <p:txBody>
          <a:bodyPr>
            <a:normAutofit lnSpcReduction="10000"/>
          </a:bodyPr>
          <a:lstStyle/>
          <a:p>
            <a:r>
              <a:rPr lang="es-MX" dirty="0"/>
              <a:t>Pese a la gran teorización que existe sobre el tema, y la difusión que ya se está dando sobre el mismo, son muy pocas las personas que han involucrado esta nueva concepción del mundo, no solo a nivel de la gestión dentro de un cargo determinado, sino en su vida misma. Cuando se habla de la ética, comprendida dentro de una ideología sistémica, se entiende por ejemplo la importancia de preservar la ecología, cuestión muchas veces entendida en función inversa a la de la rentabilidad. Pero cuando se mira desde otra perspectiva, se llega a deducir que un daño al ecosistema no solo se transmite en el pago de una multa, bajo la premisa según la cual «el que contamina, paga», sino que a la larga va a revertirse en costos más altos para la empresa, ya que, a menos riquezas naturales, mayor costo generará su futura obtención, si para ese momento aún resulta factible lograrla.</a:t>
            </a:r>
          </a:p>
          <a:p>
            <a:endParaRPr lang="es-MX" dirty="0"/>
          </a:p>
        </p:txBody>
      </p:sp>
    </p:spTree>
    <p:extLst>
      <p:ext uri="{BB962C8B-B14F-4D97-AF65-F5344CB8AC3E}">
        <p14:creationId xmlns:p14="http://schemas.microsoft.com/office/powerpoint/2010/main" val="25765232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95DD50-AC49-428D-9623-0799DBAF602D}"/>
              </a:ext>
            </a:extLst>
          </p:cNvPr>
          <p:cNvSpPr>
            <a:spLocks noGrp="1"/>
          </p:cNvSpPr>
          <p:nvPr>
            <p:ph type="title"/>
          </p:nvPr>
        </p:nvSpPr>
        <p:spPr/>
        <p:txBody>
          <a:bodyPr/>
          <a:lstStyle/>
          <a:p>
            <a:r>
              <a:rPr lang="es-MX" dirty="0"/>
              <a:t>La ética dentro de la administración</a:t>
            </a:r>
          </a:p>
        </p:txBody>
      </p:sp>
      <p:sp>
        <p:nvSpPr>
          <p:cNvPr id="3" name="Marcador de contenido 2">
            <a:extLst>
              <a:ext uri="{FF2B5EF4-FFF2-40B4-BE49-F238E27FC236}">
                <a16:creationId xmlns:a16="http://schemas.microsoft.com/office/drawing/2014/main" id="{075FCE71-D666-4EE5-B27E-82C27D7EDDBF}"/>
              </a:ext>
            </a:extLst>
          </p:cNvPr>
          <p:cNvSpPr>
            <a:spLocks noGrp="1"/>
          </p:cNvSpPr>
          <p:nvPr>
            <p:ph idx="1"/>
          </p:nvPr>
        </p:nvSpPr>
        <p:spPr/>
        <p:txBody>
          <a:bodyPr>
            <a:normAutofit fontScale="92500" lnSpcReduction="10000"/>
          </a:bodyPr>
          <a:lstStyle/>
          <a:p>
            <a:pPr fontAlgn="base"/>
            <a:r>
              <a:rPr lang="es-MX" dirty="0"/>
              <a:t>De otro lado, los criterios bajo los cuales prospera una organización, deben estar en función del desarrollo personal de cada uno de los individuos que están involucrados en ella. Y esto no se logra creyendo, por ejemplo, que la motivación de un empleado está determinada exclusivamente por la relación con su jefe o su trabajo.</a:t>
            </a:r>
          </a:p>
          <a:p>
            <a:pPr fontAlgn="base"/>
            <a:r>
              <a:rPr lang="es-MX" dirty="0"/>
              <a:t>Ella se encuentra definida por un conjunto mucho más amplio, en el cual también inciden aspectos como la cultura y subcultura a la que pertenece este trabajador, su círculo familiar, sus objetivos personales y la compatibilidad o incompatibilidad con los de la compañía, la estructura organizacional (su rigidez o flexibilidad), su relación con los clientes, los proveedores y con el sistema en general. Dentro del mismo, tiene un impacto importante la acción colectiva o individual, que repercute en la forma como evolucione cada empresa.</a:t>
            </a:r>
          </a:p>
          <a:p>
            <a:endParaRPr lang="es-MX" dirty="0"/>
          </a:p>
        </p:txBody>
      </p:sp>
    </p:spTree>
    <p:extLst>
      <p:ext uri="{BB962C8B-B14F-4D97-AF65-F5344CB8AC3E}">
        <p14:creationId xmlns:p14="http://schemas.microsoft.com/office/powerpoint/2010/main" val="41005364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B95467-C696-4531-B3A4-1AAE0B9FDEDB}"/>
              </a:ext>
            </a:extLst>
          </p:cNvPr>
          <p:cNvSpPr>
            <a:spLocks noGrp="1"/>
          </p:cNvSpPr>
          <p:nvPr>
            <p:ph type="title"/>
          </p:nvPr>
        </p:nvSpPr>
        <p:spPr/>
        <p:txBody>
          <a:bodyPr/>
          <a:lstStyle/>
          <a:p>
            <a:r>
              <a:rPr lang="es-MX" dirty="0"/>
              <a:t>La ética dentro de la administración</a:t>
            </a:r>
          </a:p>
        </p:txBody>
      </p:sp>
      <p:sp>
        <p:nvSpPr>
          <p:cNvPr id="3" name="Marcador de contenido 2">
            <a:extLst>
              <a:ext uri="{FF2B5EF4-FFF2-40B4-BE49-F238E27FC236}">
                <a16:creationId xmlns:a16="http://schemas.microsoft.com/office/drawing/2014/main" id="{70D5DBA5-3628-41FD-9B15-95B81BBE9767}"/>
              </a:ext>
            </a:extLst>
          </p:cNvPr>
          <p:cNvSpPr>
            <a:spLocks noGrp="1"/>
          </p:cNvSpPr>
          <p:nvPr>
            <p:ph idx="1"/>
          </p:nvPr>
        </p:nvSpPr>
        <p:spPr/>
        <p:txBody>
          <a:bodyPr/>
          <a:lstStyle/>
          <a:p>
            <a:r>
              <a:rPr lang="es-MX" dirty="0"/>
              <a:t>De esta manera también se entiende que el desarrollo, no solo implica la preocupación por el crecimiento a nivel interno, pues éste además incluye la forma en que se proyecta la participación de los proveedores dentro del sistema, la forma como piensan y viven los consumidores a niveles intermedios y finales, el impacto sobre la sociedad en general, sobre el medio ambiente, y por qué no, sobre el mundo; pues día a día los procesos de globalización, no solo se refieren a un intercambio a nivel comercial. Implican además un intercambio de culturas, de ideas, de recursos naturales, tecnológicos, educativos y humanos, en fin, una integración de la especie humana que interactúa constantemente bajo diferentes clases de sistemas, donde el objetivo primordial es la sostenibilidad.</a:t>
            </a:r>
          </a:p>
          <a:p>
            <a:endParaRPr lang="es-MX" dirty="0"/>
          </a:p>
        </p:txBody>
      </p:sp>
    </p:spTree>
    <p:extLst>
      <p:ext uri="{BB962C8B-B14F-4D97-AF65-F5344CB8AC3E}">
        <p14:creationId xmlns:p14="http://schemas.microsoft.com/office/powerpoint/2010/main" val="4128574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FDA9969-AD5F-4096-9F3C-05EA135ED54A}"/>
              </a:ext>
            </a:extLst>
          </p:cNvPr>
          <p:cNvSpPr>
            <a:spLocks noGrp="1"/>
          </p:cNvSpPr>
          <p:nvPr>
            <p:ph type="title"/>
          </p:nvPr>
        </p:nvSpPr>
        <p:spPr/>
        <p:txBody>
          <a:bodyPr/>
          <a:lstStyle/>
          <a:p>
            <a:r>
              <a:rPr lang="es-MX" dirty="0"/>
              <a:t>La ética dentro de la administración</a:t>
            </a:r>
          </a:p>
        </p:txBody>
      </p:sp>
      <p:sp>
        <p:nvSpPr>
          <p:cNvPr id="3" name="Marcador de contenido 2">
            <a:extLst>
              <a:ext uri="{FF2B5EF4-FFF2-40B4-BE49-F238E27FC236}">
                <a16:creationId xmlns:a16="http://schemas.microsoft.com/office/drawing/2014/main" id="{E9249ABD-2F4D-451F-B1BC-925FF6763E14}"/>
              </a:ext>
            </a:extLst>
          </p:cNvPr>
          <p:cNvSpPr>
            <a:spLocks noGrp="1"/>
          </p:cNvSpPr>
          <p:nvPr>
            <p:ph idx="1"/>
          </p:nvPr>
        </p:nvSpPr>
        <p:spPr/>
        <p:txBody>
          <a:bodyPr/>
          <a:lstStyle/>
          <a:p>
            <a:r>
              <a:rPr lang="es-MX" dirty="0"/>
              <a:t>Por esta razón, cuando hablamos de ética, no solo podemos limitarnos a crecer económicamente, sin hacerle daño al reducido espacio donde creemos habitar; se deben considerar todos los factores mencionados, y muchos otros que surgirán bajo la perspectiva de cada lector, comprendiendo que en la medida en que se afecte positivamente al sistema, es decir, con «ética», el sistema responderá a nuestro favor, y del mismo modo, cuando lo afectemos negativamente, ese impacto retornará, muy posiblemente perjudicando a la organización.</a:t>
            </a:r>
          </a:p>
          <a:p>
            <a:endParaRPr lang="es-MX" dirty="0"/>
          </a:p>
        </p:txBody>
      </p:sp>
    </p:spTree>
    <p:extLst>
      <p:ext uri="{BB962C8B-B14F-4D97-AF65-F5344CB8AC3E}">
        <p14:creationId xmlns:p14="http://schemas.microsoft.com/office/powerpoint/2010/main" val="5902164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493FFAB-4C30-4FC4-B65C-C0B3472CA467}"/>
              </a:ext>
            </a:extLst>
          </p:cNvPr>
          <p:cNvSpPr>
            <a:spLocks noGrp="1"/>
          </p:cNvSpPr>
          <p:nvPr>
            <p:ph type="title"/>
          </p:nvPr>
        </p:nvSpPr>
        <p:spPr/>
        <p:txBody>
          <a:bodyPr/>
          <a:lstStyle/>
          <a:p>
            <a:r>
              <a:rPr lang="es-MX" dirty="0"/>
              <a:t>La ética dentro de la administración</a:t>
            </a:r>
          </a:p>
        </p:txBody>
      </p:sp>
      <p:sp>
        <p:nvSpPr>
          <p:cNvPr id="3" name="Marcador de contenido 2">
            <a:extLst>
              <a:ext uri="{FF2B5EF4-FFF2-40B4-BE49-F238E27FC236}">
                <a16:creationId xmlns:a16="http://schemas.microsoft.com/office/drawing/2014/main" id="{4C7DD979-6830-45DA-967C-DC592B59E055}"/>
              </a:ext>
            </a:extLst>
          </p:cNvPr>
          <p:cNvSpPr>
            <a:spLocks noGrp="1"/>
          </p:cNvSpPr>
          <p:nvPr>
            <p:ph idx="1"/>
          </p:nvPr>
        </p:nvSpPr>
        <p:spPr/>
        <p:txBody>
          <a:bodyPr/>
          <a:lstStyle/>
          <a:p>
            <a:r>
              <a:rPr lang="es-MX" dirty="0"/>
              <a:t>Así, cuando hablemos de productividad debemos tener presente que no solo se debe proyectar en función de unos pocos recursos pertenecientes a nuestro negocio, sino que ésta se incrementará en consonancia con los demás recursos del sistema. Del mismo modo, sucederá con el logro de objetivos medidos por la eficacia o el mejoramiento del desempeño denotado por la eficiencia.</a:t>
            </a:r>
          </a:p>
          <a:p>
            <a:endParaRPr lang="es-MX" dirty="0"/>
          </a:p>
        </p:txBody>
      </p:sp>
    </p:spTree>
    <p:extLst>
      <p:ext uri="{BB962C8B-B14F-4D97-AF65-F5344CB8AC3E}">
        <p14:creationId xmlns:p14="http://schemas.microsoft.com/office/powerpoint/2010/main" val="7336479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EB5DEB-5FD5-46A8-98E6-09456C594DA9}"/>
              </a:ext>
            </a:extLst>
          </p:cNvPr>
          <p:cNvSpPr>
            <a:spLocks noGrp="1"/>
          </p:cNvSpPr>
          <p:nvPr>
            <p:ph type="title"/>
          </p:nvPr>
        </p:nvSpPr>
        <p:spPr/>
        <p:txBody>
          <a:bodyPr/>
          <a:lstStyle/>
          <a:p>
            <a:r>
              <a:rPr lang="es-MX" dirty="0"/>
              <a:t>La ética dentro de la administración</a:t>
            </a:r>
          </a:p>
        </p:txBody>
      </p:sp>
      <p:sp>
        <p:nvSpPr>
          <p:cNvPr id="3" name="Marcador de contenido 2">
            <a:extLst>
              <a:ext uri="{FF2B5EF4-FFF2-40B4-BE49-F238E27FC236}">
                <a16:creationId xmlns:a16="http://schemas.microsoft.com/office/drawing/2014/main" id="{2D67DC66-C128-4F5E-ACD5-3F81E50933B7}"/>
              </a:ext>
            </a:extLst>
          </p:cNvPr>
          <p:cNvSpPr>
            <a:spLocks noGrp="1"/>
          </p:cNvSpPr>
          <p:nvPr>
            <p:ph idx="1"/>
          </p:nvPr>
        </p:nvSpPr>
        <p:spPr/>
        <p:txBody>
          <a:bodyPr/>
          <a:lstStyle/>
          <a:p>
            <a:r>
              <a:rPr lang="es-MX" dirty="0"/>
              <a:t>Es pues la intención de esta editorial, no solo fomentar una reflexión sobre la importancia de entender la actitud ética como vía para el estudio de la sostenibilidad, sino sembrar una espinita que nos mueva a aplicarla a nivel de nuestro rol como estudiantes, como profesionales, como gerentes, pero sobre todo, como personas pertenecientes a una sociedad que necesita de entes constructores de un espacio más humano y rico en posibilidades de progreso.</a:t>
            </a:r>
          </a:p>
          <a:p>
            <a:endParaRPr lang="es-MX" dirty="0"/>
          </a:p>
        </p:txBody>
      </p:sp>
    </p:spTree>
    <p:extLst>
      <p:ext uri="{BB962C8B-B14F-4D97-AF65-F5344CB8AC3E}">
        <p14:creationId xmlns:p14="http://schemas.microsoft.com/office/powerpoint/2010/main" val="32825233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14FFD87-D5E9-4F85-9F59-BB036FAB7E0C}"/>
              </a:ext>
            </a:extLst>
          </p:cNvPr>
          <p:cNvSpPr>
            <a:spLocks noGrp="1"/>
          </p:cNvSpPr>
          <p:nvPr>
            <p:ph type="title"/>
          </p:nvPr>
        </p:nvSpPr>
        <p:spPr/>
        <p:txBody>
          <a:bodyPr/>
          <a:lstStyle/>
          <a:p>
            <a:r>
              <a:rPr lang="es-MX" dirty="0"/>
              <a:t>La ética dentro de la administración</a:t>
            </a:r>
          </a:p>
        </p:txBody>
      </p:sp>
      <p:sp>
        <p:nvSpPr>
          <p:cNvPr id="3" name="Marcador de contenido 2">
            <a:extLst>
              <a:ext uri="{FF2B5EF4-FFF2-40B4-BE49-F238E27FC236}">
                <a16:creationId xmlns:a16="http://schemas.microsoft.com/office/drawing/2014/main" id="{3E6AA181-B7E3-42D8-B85A-8B313BF2C197}"/>
              </a:ext>
            </a:extLst>
          </p:cNvPr>
          <p:cNvSpPr>
            <a:spLocks noGrp="1"/>
          </p:cNvSpPr>
          <p:nvPr>
            <p:ph idx="1"/>
          </p:nvPr>
        </p:nvSpPr>
        <p:spPr/>
        <p:txBody>
          <a:bodyPr>
            <a:normAutofit/>
          </a:bodyPr>
          <a:lstStyle/>
          <a:p>
            <a:pPr marL="0" indent="0" algn="ctr">
              <a:lnSpc>
                <a:spcPct val="107000"/>
              </a:lnSpc>
              <a:spcAft>
                <a:spcPts val="800"/>
              </a:spcAft>
              <a:buNone/>
            </a:pPr>
            <a:r>
              <a:rPr lang="es-MX" sz="2800" dirty="0">
                <a:effectLst/>
                <a:latin typeface="Arial" panose="020B0604020202020204" pitchFamily="34" charset="0"/>
                <a:ea typeface="Calibri" panose="020F0502020204030204" pitchFamily="34" charset="0"/>
                <a:cs typeface="Times New Roman" panose="02020603050405020304" pitchFamily="18" charset="0"/>
              </a:rPr>
              <a:t>Gracias recuerda </a:t>
            </a:r>
            <a:r>
              <a:rPr lang="es-MX" sz="2800">
                <a:effectLst/>
                <a:latin typeface="Arial" panose="020B0604020202020204" pitchFamily="34" charset="0"/>
                <a:ea typeface="Calibri" panose="020F0502020204030204" pitchFamily="34" charset="0"/>
                <a:cs typeface="Times New Roman" panose="02020603050405020304" pitchFamily="18" charset="0"/>
              </a:rPr>
              <a:t>que </a:t>
            </a:r>
          </a:p>
          <a:p>
            <a:pPr marL="0" indent="0" algn="ctr">
              <a:lnSpc>
                <a:spcPct val="107000"/>
              </a:lnSpc>
              <a:spcAft>
                <a:spcPts val="800"/>
              </a:spcAft>
              <a:buNone/>
            </a:pPr>
            <a:r>
              <a:rPr lang="es-MX" sz="2800" b="1">
                <a:effectLst/>
                <a:latin typeface="Arial" panose="020B0604020202020204" pitchFamily="34" charset="0"/>
                <a:ea typeface="Calibri" panose="020F0502020204030204" pitchFamily="34" charset="0"/>
                <a:cs typeface="Times New Roman" panose="02020603050405020304" pitchFamily="18" charset="0"/>
              </a:rPr>
              <a:t>Manufacturas </a:t>
            </a:r>
            <a:r>
              <a:rPr lang="es-MX" sz="2800" b="1" dirty="0">
                <a:effectLst/>
                <a:latin typeface="Arial" panose="020B0604020202020204" pitchFamily="34" charset="0"/>
                <a:ea typeface="Calibri" panose="020F0502020204030204" pitchFamily="34" charset="0"/>
                <a:cs typeface="Times New Roman" panose="02020603050405020304" pitchFamily="18" charset="0"/>
              </a:rPr>
              <a:t>Parque</a:t>
            </a:r>
            <a:r>
              <a:rPr lang="es-MX" sz="2800" dirty="0">
                <a:effectLst/>
                <a:latin typeface="Arial" panose="020B0604020202020204" pitchFamily="34" charset="0"/>
                <a:ea typeface="Calibri" panose="020F0502020204030204" pitchFamily="34" charset="0"/>
                <a:cs typeface="Times New Roman" panose="02020603050405020304" pitchFamily="18" charset="0"/>
              </a:rPr>
              <a:t>, </a:t>
            </a:r>
            <a:endParaRPr lang="es-MX" sz="2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107000"/>
              </a:lnSpc>
              <a:spcAft>
                <a:spcPts val="800"/>
              </a:spcAft>
              <a:buNone/>
            </a:pPr>
            <a:r>
              <a:rPr lang="es-MX" sz="2800" dirty="0">
                <a:effectLst/>
                <a:latin typeface="Arial" panose="020B0604020202020204" pitchFamily="34" charset="0"/>
                <a:ea typeface="Calibri" panose="020F0502020204030204" pitchFamily="34" charset="0"/>
                <a:cs typeface="Times New Roman" panose="02020603050405020304" pitchFamily="18" charset="0"/>
              </a:rPr>
              <a:t>es la mejor empresa del grupo EYPO</a:t>
            </a:r>
            <a:endParaRPr lang="es-MX"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es-MX" sz="4800" dirty="0"/>
          </a:p>
        </p:txBody>
      </p:sp>
    </p:spTree>
    <p:extLst>
      <p:ext uri="{BB962C8B-B14F-4D97-AF65-F5344CB8AC3E}">
        <p14:creationId xmlns:p14="http://schemas.microsoft.com/office/powerpoint/2010/main" val="33364037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B8C748-57E8-F00E-088F-9561D670C13B}"/>
              </a:ext>
            </a:extLst>
          </p:cNvPr>
          <p:cNvSpPr>
            <a:spLocks noGrp="1"/>
          </p:cNvSpPr>
          <p:nvPr>
            <p:ph type="title"/>
          </p:nvPr>
        </p:nvSpPr>
        <p:spPr/>
        <p:txBody>
          <a:bodyPr>
            <a:normAutofit fontScale="90000"/>
          </a:bodyPr>
          <a:lstStyle/>
          <a:p>
            <a:r>
              <a:rPr lang="es-MX" sz="4000" b="1" dirty="0">
                <a:effectLst/>
                <a:latin typeface="Arial" panose="020B0604020202020204" pitchFamily="34" charset="0"/>
                <a:ea typeface="Calibri" panose="020F0502020204030204" pitchFamily="34" charset="0"/>
                <a:cs typeface="Times New Roman" panose="02020603050405020304" pitchFamily="18" charset="0"/>
              </a:rPr>
              <a:t>¿Sabías que de la calidad de tu aprendizaje</a:t>
            </a:r>
            <a:endParaRPr lang="es-MX" dirty="0"/>
          </a:p>
        </p:txBody>
      </p:sp>
      <p:sp>
        <p:nvSpPr>
          <p:cNvPr id="3" name="Marcador de contenido 2">
            <a:extLst>
              <a:ext uri="{FF2B5EF4-FFF2-40B4-BE49-F238E27FC236}">
                <a16:creationId xmlns:a16="http://schemas.microsoft.com/office/drawing/2014/main" id="{CAA01128-7F51-0CC4-D59E-C94037005265}"/>
              </a:ext>
            </a:extLst>
          </p:cNvPr>
          <p:cNvSpPr>
            <a:spLocks noGrp="1"/>
          </p:cNvSpPr>
          <p:nvPr>
            <p:ph idx="1"/>
          </p:nvPr>
        </p:nvSpPr>
        <p:spPr/>
        <p:txBody>
          <a:bodyPr/>
          <a:lstStyle/>
          <a:p>
            <a:r>
              <a:rPr lang="es-MX" dirty="0">
                <a:latin typeface="Arial" panose="020B0604020202020204" pitchFamily="34" charset="0"/>
                <a:ea typeface="Calibri" panose="020F0502020204030204" pitchFamily="34" charset="0"/>
                <a:cs typeface="Times New Roman" panose="02020603050405020304" pitchFamily="18" charset="0"/>
              </a:rPr>
              <a:t>T</a:t>
            </a:r>
            <a:r>
              <a:rPr lang="es-MX" sz="1800" dirty="0">
                <a:effectLst/>
                <a:latin typeface="Arial" panose="020B0604020202020204" pitchFamily="34" charset="0"/>
                <a:ea typeface="Calibri" panose="020F0502020204030204" pitchFamily="34" charset="0"/>
                <a:cs typeface="Times New Roman" panose="02020603050405020304" pitchFamily="18" charset="0"/>
              </a:rPr>
              <a:t>ambién depende de la hora del día que elijas para estudiar? Las habilidades cognitivas como la atención y la memoria dependen del ritmo circadiano, lo cual significa que habrá momentos de la jornada en los que serás mucho más receptivo y otros en los que te costará el doble de esfuerzo entender algo. Si quieres sacar el máximo provecho a tus horas de estudio, será mejor que elijas inteligentemente el momento de zambullirte en tus cursos</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s-MX" dirty="0"/>
          </a:p>
        </p:txBody>
      </p:sp>
    </p:spTree>
    <p:extLst>
      <p:ext uri="{BB962C8B-B14F-4D97-AF65-F5344CB8AC3E}">
        <p14:creationId xmlns:p14="http://schemas.microsoft.com/office/powerpoint/2010/main" val="13841342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D57FF54-F5F7-59C6-7DF9-43B057BAE7D9}"/>
              </a:ext>
            </a:extLst>
          </p:cNvPr>
          <p:cNvSpPr>
            <a:spLocks noGrp="1"/>
          </p:cNvSpPr>
          <p:nvPr>
            <p:ph type="title"/>
          </p:nvPr>
        </p:nvSpPr>
        <p:spPr/>
        <p:txBody>
          <a:bodyPr/>
          <a:lstStyle/>
          <a:p>
            <a:r>
              <a:rPr lang="es-MX" sz="3600" b="1" dirty="0">
                <a:effectLst/>
                <a:latin typeface="Arial" panose="020B0604020202020204" pitchFamily="34" charset="0"/>
                <a:ea typeface="Calibri" panose="020F0502020204030204" pitchFamily="34" charset="0"/>
                <a:cs typeface="Times New Roman" panose="02020603050405020304" pitchFamily="18" charset="0"/>
              </a:rPr>
              <a:t>Workshops</a:t>
            </a:r>
            <a:r>
              <a:rPr lang="es-MX" sz="3600" dirty="0">
                <a:effectLst/>
                <a:latin typeface="Arial" panose="020B0604020202020204" pitchFamily="34" charset="0"/>
                <a:ea typeface="Calibri" panose="020F0502020204030204" pitchFamily="34" charset="0"/>
                <a:cs typeface="Times New Roman" panose="02020603050405020304" pitchFamily="18" charset="0"/>
              </a:rPr>
              <a:t> para nuestra empresa: </a:t>
            </a:r>
            <a:br>
              <a:rPr lang="es-MX" sz="1800" dirty="0">
                <a:effectLst/>
                <a:latin typeface="Calibri" panose="020F0502020204030204" pitchFamily="34" charset="0"/>
                <a:ea typeface="Calibri" panose="020F0502020204030204" pitchFamily="34" charset="0"/>
                <a:cs typeface="Times New Roman" panose="02020603050405020304" pitchFamily="18" charset="0"/>
              </a:rPr>
            </a:br>
            <a:endParaRPr lang="es-MX" dirty="0"/>
          </a:p>
        </p:txBody>
      </p:sp>
      <p:sp>
        <p:nvSpPr>
          <p:cNvPr id="3" name="Marcador de contenido 2">
            <a:extLst>
              <a:ext uri="{FF2B5EF4-FFF2-40B4-BE49-F238E27FC236}">
                <a16:creationId xmlns:a16="http://schemas.microsoft.com/office/drawing/2014/main" id="{9D112E7D-6BC1-363E-7471-7E98D4433840}"/>
              </a:ext>
            </a:extLst>
          </p:cNvPr>
          <p:cNvSpPr>
            <a:spLocks noGrp="1"/>
          </p:cNvSpPr>
          <p:nvPr>
            <p:ph idx="1"/>
          </p:nvPr>
        </p:nvSpPr>
        <p:spPr/>
        <p:txBody>
          <a:bodyPr/>
          <a:lstStyle/>
          <a:p>
            <a:r>
              <a:rPr lang="es-MX" sz="1800" dirty="0">
                <a:effectLst/>
                <a:latin typeface="Arial" panose="020B0604020202020204" pitchFamily="34" charset="0"/>
                <a:ea typeface="Calibri" panose="020F0502020204030204" pitchFamily="34" charset="0"/>
                <a:cs typeface="Times New Roman" panose="02020603050405020304" pitchFamily="18" charset="0"/>
              </a:rPr>
              <a:t>Es un taller corto diario o evento de formación que permite a los empleados adquirir nuevos conocimientos o habilidades en un corto período de tiempo, pero de forma intensiva. Los </a:t>
            </a:r>
            <a:r>
              <a:rPr lang="es-MX" sz="1800" b="1" dirty="0">
                <a:effectLst/>
                <a:latin typeface="Arial" panose="020B0604020202020204" pitchFamily="34" charset="0"/>
                <a:ea typeface="Calibri" panose="020F0502020204030204" pitchFamily="34" charset="0"/>
                <a:cs typeface="Times New Roman" panose="02020603050405020304" pitchFamily="18" charset="0"/>
              </a:rPr>
              <a:t>workshops</a:t>
            </a:r>
            <a:r>
              <a:rPr lang="es-MX" sz="1800" dirty="0">
                <a:effectLst/>
                <a:latin typeface="Arial" panose="020B0604020202020204" pitchFamily="34" charset="0"/>
                <a:ea typeface="Calibri" panose="020F0502020204030204" pitchFamily="34" charset="0"/>
                <a:cs typeface="Times New Roman" panose="02020603050405020304" pitchFamily="18" charset="0"/>
              </a:rPr>
              <a:t> es la tendencia en el ámbito empresarial y se ha convertido en la herramienta fundamental para el crecimiento y desarrollo de las empresas.</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s-MX" dirty="0"/>
          </a:p>
        </p:txBody>
      </p:sp>
    </p:spTree>
    <p:extLst>
      <p:ext uri="{BB962C8B-B14F-4D97-AF65-F5344CB8AC3E}">
        <p14:creationId xmlns:p14="http://schemas.microsoft.com/office/powerpoint/2010/main" val="17541930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5513510-2380-020A-5CD1-87F55AB932C4}"/>
              </a:ext>
            </a:extLst>
          </p:cNvPr>
          <p:cNvSpPr>
            <a:spLocks noGrp="1"/>
          </p:cNvSpPr>
          <p:nvPr>
            <p:ph type="title"/>
          </p:nvPr>
        </p:nvSpPr>
        <p:spPr/>
        <p:txBody>
          <a:bodyPr>
            <a:normAutofit/>
          </a:bodyPr>
          <a:lstStyle/>
          <a:p>
            <a:r>
              <a:rPr lang="es-MX" sz="4800" dirty="0"/>
              <a:t>Quienes somos </a:t>
            </a:r>
          </a:p>
        </p:txBody>
      </p:sp>
      <p:pic>
        <p:nvPicPr>
          <p:cNvPr id="8" name="Imagen 7">
            <a:extLst>
              <a:ext uri="{FF2B5EF4-FFF2-40B4-BE49-F238E27FC236}">
                <a16:creationId xmlns:a16="http://schemas.microsoft.com/office/drawing/2014/main" id="{C4BD5814-32A5-A989-50CF-37BE713E3C98}"/>
              </a:ext>
            </a:extLst>
          </p:cNvPr>
          <p:cNvPicPr>
            <a:picLocks noChangeAspect="1"/>
          </p:cNvPicPr>
          <p:nvPr/>
        </p:nvPicPr>
        <p:blipFill>
          <a:blip r:embed="rId2"/>
          <a:stretch>
            <a:fillRect/>
          </a:stretch>
        </p:blipFill>
        <p:spPr>
          <a:xfrm>
            <a:off x="5420139" y="1456866"/>
            <a:ext cx="5618922" cy="4242560"/>
          </a:xfrm>
          <a:prstGeom prst="rect">
            <a:avLst/>
          </a:prstGeom>
        </p:spPr>
      </p:pic>
    </p:spTree>
    <p:extLst>
      <p:ext uri="{BB962C8B-B14F-4D97-AF65-F5344CB8AC3E}">
        <p14:creationId xmlns:p14="http://schemas.microsoft.com/office/powerpoint/2010/main" val="36279913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D99FEC1-4EC1-6F0D-B932-291996C9A6C3}"/>
              </a:ext>
            </a:extLst>
          </p:cNvPr>
          <p:cNvSpPr>
            <a:spLocks noGrp="1"/>
          </p:cNvSpPr>
          <p:nvPr>
            <p:ph type="title"/>
          </p:nvPr>
        </p:nvSpPr>
        <p:spPr/>
        <p:txBody>
          <a:bodyPr/>
          <a:lstStyle/>
          <a:p>
            <a:r>
              <a:rPr lang="es-MX" dirty="0"/>
              <a:t>Importante para la empresa</a:t>
            </a:r>
          </a:p>
        </p:txBody>
      </p:sp>
      <p:sp>
        <p:nvSpPr>
          <p:cNvPr id="3" name="Marcador de contenido 2">
            <a:extLst>
              <a:ext uri="{FF2B5EF4-FFF2-40B4-BE49-F238E27FC236}">
                <a16:creationId xmlns:a16="http://schemas.microsoft.com/office/drawing/2014/main" id="{998E6ABF-F4E3-295E-27B2-954AFF7394A7}"/>
              </a:ext>
            </a:extLst>
          </p:cNvPr>
          <p:cNvSpPr>
            <a:spLocks noGrp="1"/>
          </p:cNvSpPr>
          <p:nvPr>
            <p:ph idx="1"/>
          </p:nvPr>
        </p:nvSpPr>
        <p:spPr/>
        <p:txBody>
          <a:bodyPr>
            <a:normAutofit/>
          </a:bodyPr>
          <a:lstStyle/>
          <a:p>
            <a:pPr marL="0" indent="0" algn="ctr">
              <a:buNone/>
            </a:pPr>
            <a:r>
              <a:rPr lang="es-ES" sz="2000" b="1" dirty="0">
                <a:effectLst/>
                <a:latin typeface="Calibri "/>
                <a:ea typeface="Calibri" panose="020F0502020204030204" pitchFamily="34" charset="0"/>
                <a:cs typeface="Times New Roman" panose="02020603050405020304" pitchFamily="18" charset="0"/>
              </a:rPr>
              <a:t>Al término del presente contenido, el aprendiente conocerá la importancia</a:t>
            </a:r>
            <a:r>
              <a:rPr lang="es-MX" sz="2000" b="1" dirty="0">
                <a:latin typeface="Calibri "/>
                <a:ea typeface="Calibri" panose="020F0502020204030204" pitchFamily="34" charset="0"/>
                <a:cs typeface="Times New Roman" panose="02020603050405020304" pitchFamily="18" charset="0"/>
              </a:rPr>
              <a:t>  d</a:t>
            </a:r>
            <a:r>
              <a:rPr lang="es-MX" sz="2000" b="1" dirty="0">
                <a:latin typeface="Calibri "/>
              </a:rPr>
              <a:t>e La ética y la Administración</a:t>
            </a:r>
          </a:p>
        </p:txBody>
      </p:sp>
    </p:spTree>
    <p:extLst>
      <p:ext uri="{BB962C8B-B14F-4D97-AF65-F5344CB8AC3E}">
        <p14:creationId xmlns:p14="http://schemas.microsoft.com/office/powerpoint/2010/main" val="8381712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758D85-1723-44C5-9322-B40FA003AB55}"/>
              </a:ext>
            </a:extLst>
          </p:cNvPr>
          <p:cNvSpPr>
            <a:spLocks noGrp="1"/>
          </p:cNvSpPr>
          <p:nvPr>
            <p:ph type="title"/>
          </p:nvPr>
        </p:nvSpPr>
        <p:spPr/>
        <p:txBody>
          <a:bodyPr/>
          <a:lstStyle/>
          <a:p>
            <a:r>
              <a:rPr lang="es-MX" dirty="0"/>
              <a:t>La ética y la administración</a:t>
            </a:r>
          </a:p>
        </p:txBody>
      </p:sp>
      <p:sp>
        <p:nvSpPr>
          <p:cNvPr id="3" name="Marcador de contenido 2">
            <a:extLst>
              <a:ext uri="{FF2B5EF4-FFF2-40B4-BE49-F238E27FC236}">
                <a16:creationId xmlns:a16="http://schemas.microsoft.com/office/drawing/2014/main" id="{19E99C1D-9E9E-4D68-A979-9DC65839A575}"/>
              </a:ext>
            </a:extLst>
          </p:cNvPr>
          <p:cNvSpPr>
            <a:spLocks noGrp="1"/>
          </p:cNvSpPr>
          <p:nvPr>
            <p:ph idx="1"/>
          </p:nvPr>
        </p:nvSpPr>
        <p:spPr/>
        <p:txBody>
          <a:bodyPr>
            <a:normAutofit fontScale="92500"/>
          </a:bodyPr>
          <a:lstStyle/>
          <a:p>
            <a:r>
              <a:rPr lang="es-MX" sz="2400" dirty="0"/>
              <a:t>Se debe de enlazar la ética dentro del contexto de la administración, observamos en la práctica éstos dos conceptos muy difíciles de unir, puesto que lo que uno implica puede ser utilizado en competencia a la aplicación del otro. Desafortunadamente gran cantidad de administradores, manejan una ideología tan lineal en su visión y el ejercicio de su profesión, que no permiten involucrarse más allá en lo tocante a las funciones que le son adjudicadas.</a:t>
            </a:r>
          </a:p>
          <a:p>
            <a:endParaRPr lang="es-MX" dirty="0"/>
          </a:p>
        </p:txBody>
      </p:sp>
    </p:spTree>
    <p:extLst>
      <p:ext uri="{BB962C8B-B14F-4D97-AF65-F5344CB8AC3E}">
        <p14:creationId xmlns:p14="http://schemas.microsoft.com/office/powerpoint/2010/main" val="8807298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325D817-8963-4A72-BD5F-D32624CC4E53}"/>
              </a:ext>
            </a:extLst>
          </p:cNvPr>
          <p:cNvSpPr>
            <a:spLocks noGrp="1"/>
          </p:cNvSpPr>
          <p:nvPr>
            <p:ph type="title"/>
          </p:nvPr>
        </p:nvSpPr>
        <p:spPr/>
        <p:txBody>
          <a:bodyPr/>
          <a:lstStyle/>
          <a:p>
            <a:r>
              <a:rPr lang="es-MX" dirty="0"/>
              <a:t>La ética y la administración</a:t>
            </a:r>
          </a:p>
        </p:txBody>
      </p:sp>
      <p:sp>
        <p:nvSpPr>
          <p:cNvPr id="3" name="Marcador de contenido 2">
            <a:extLst>
              <a:ext uri="{FF2B5EF4-FFF2-40B4-BE49-F238E27FC236}">
                <a16:creationId xmlns:a16="http://schemas.microsoft.com/office/drawing/2014/main" id="{1C6CD8F9-123A-4F28-B140-2567DAC7C3F2}"/>
              </a:ext>
            </a:extLst>
          </p:cNvPr>
          <p:cNvSpPr>
            <a:spLocks noGrp="1"/>
          </p:cNvSpPr>
          <p:nvPr>
            <p:ph idx="1"/>
          </p:nvPr>
        </p:nvSpPr>
        <p:spPr/>
        <p:txBody>
          <a:bodyPr/>
          <a:lstStyle/>
          <a:p>
            <a:r>
              <a:rPr lang="es-MX" sz="2400" dirty="0"/>
              <a:t>La ética, implica el desarrollo propio, sin atentar contra el libre desenvolvimiento de los demás, es decir, es tratada en un plano subjetivo. La moral, que en ciertas ocasiones se confunde con la ética, va más vinculada a un conjunto de valores instituidos dentro de un grupo social, y que son aprehendidos por el individuo, quien actúa y juzga a partir de éstos.</a:t>
            </a:r>
          </a:p>
          <a:p>
            <a:endParaRPr lang="es-MX" dirty="0"/>
          </a:p>
        </p:txBody>
      </p:sp>
    </p:spTree>
    <p:extLst>
      <p:ext uri="{BB962C8B-B14F-4D97-AF65-F5344CB8AC3E}">
        <p14:creationId xmlns:p14="http://schemas.microsoft.com/office/powerpoint/2010/main" val="21150924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3A1B8FD-3B08-45F2-9523-EE93728F9839}"/>
              </a:ext>
            </a:extLst>
          </p:cNvPr>
          <p:cNvSpPr>
            <a:spLocks noGrp="1"/>
          </p:cNvSpPr>
          <p:nvPr>
            <p:ph type="title"/>
          </p:nvPr>
        </p:nvSpPr>
        <p:spPr/>
        <p:txBody>
          <a:bodyPr/>
          <a:lstStyle/>
          <a:p>
            <a:r>
              <a:rPr lang="es-MX" dirty="0"/>
              <a:t>La ética en la administración</a:t>
            </a:r>
          </a:p>
        </p:txBody>
      </p:sp>
      <p:sp>
        <p:nvSpPr>
          <p:cNvPr id="3" name="Marcador de contenido 2">
            <a:extLst>
              <a:ext uri="{FF2B5EF4-FFF2-40B4-BE49-F238E27FC236}">
                <a16:creationId xmlns:a16="http://schemas.microsoft.com/office/drawing/2014/main" id="{F6515C36-AFA2-4E80-B5DC-BDAC17AC6E8D}"/>
              </a:ext>
            </a:extLst>
          </p:cNvPr>
          <p:cNvSpPr>
            <a:spLocks noGrp="1"/>
          </p:cNvSpPr>
          <p:nvPr>
            <p:ph idx="1"/>
          </p:nvPr>
        </p:nvSpPr>
        <p:spPr/>
        <p:txBody>
          <a:bodyPr>
            <a:normAutofit fontScale="92500"/>
          </a:bodyPr>
          <a:lstStyle/>
          <a:p>
            <a:r>
              <a:rPr lang="es-MX" sz="2400" dirty="0"/>
              <a:t>Teniendo ya diferenciado el concepto de la ética, podremos analizar que cientos de veces, los criterios que maneja un administrador, tales como la eficiencia, la eficacia, la productividad, y la rentabilidad, se quedan muy cortos en cuanto a la comprensión de este término, puesto que, en la mayoría de los casos, solo se apasionan por desarrollar el pequeño núcleo o negocio en el cual participan, sin tener en cuenta un contexto mucho más amplio en el que se hallan inmersos.</a:t>
            </a:r>
          </a:p>
          <a:p>
            <a:endParaRPr lang="es-MX" dirty="0"/>
          </a:p>
        </p:txBody>
      </p:sp>
    </p:spTree>
    <p:extLst>
      <p:ext uri="{BB962C8B-B14F-4D97-AF65-F5344CB8AC3E}">
        <p14:creationId xmlns:p14="http://schemas.microsoft.com/office/powerpoint/2010/main" val="30366236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19B9D59-9719-48FC-A661-45B740CF35C0}"/>
              </a:ext>
            </a:extLst>
          </p:cNvPr>
          <p:cNvSpPr>
            <a:spLocks noGrp="1"/>
          </p:cNvSpPr>
          <p:nvPr>
            <p:ph type="title"/>
          </p:nvPr>
        </p:nvSpPr>
        <p:spPr/>
        <p:txBody>
          <a:bodyPr/>
          <a:lstStyle/>
          <a:p>
            <a:r>
              <a:rPr lang="es-MX" dirty="0"/>
              <a:t>La ética adentro de la administración</a:t>
            </a:r>
          </a:p>
        </p:txBody>
      </p:sp>
      <p:sp>
        <p:nvSpPr>
          <p:cNvPr id="3" name="Marcador de contenido 2">
            <a:extLst>
              <a:ext uri="{FF2B5EF4-FFF2-40B4-BE49-F238E27FC236}">
                <a16:creationId xmlns:a16="http://schemas.microsoft.com/office/drawing/2014/main" id="{4135015F-FACD-4075-B62F-8472B1374AF4}"/>
              </a:ext>
            </a:extLst>
          </p:cNvPr>
          <p:cNvSpPr>
            <a:spLocks noGrp="1"/>
          </p:cNvSpPr>
          <p:nvPr>
            <p:ph idx="1"/>
          </p:nvPr>
        </p:nvSpPr>
        <p:spPr/>
        <p:txBody>
          <a:bodyPr/>
          <a:lstStyle/>
          <a:p>
            <a:r>
              <a:rPr lang="es-MX" sz="2400" dirty="0"/>
              <a:t>Ya existe bastante literatura sobre la importancia de actuar bajo la filosofía del pensamiento sistémico. Para entenderla es indispensable conocer que dentro de un movimiento circular, funcionan cientos de pasos como componentes de un método particular, los cuales llegan a establecer ciertos procesos. Estos a su vez forman un sistema. En él, todos los elementos tienen una interrelación, interdependencia y secuencia entre sí.</a:t>
            </a:r>
          </a:p>
          <a:p>
            <a:endParaRPr lang="es-MX" dirty="0"/>
          </a:p>
        </p:txBody>
      </p:sp>
    </p:spTree>
    <p:extLst>
      <p:ext uri="{BB962C8B-B14F-4D97-AF65-F5344CB8AC3E}">
        <p14:creationId xmlns:p14="http://schemas.microsoft.com/office/powerpoint/2010/main" val="710059694"/>
      </p:ext>
    </p:extLst>
  </p:cSld>
  <p:clrMapOvr>
    <a:masterClrMapping/>
  </p:clrMapOvr>
</p:sld>
</file>

<file path=ppt/theme/theme1.xml><?xml version="1.0" encoding="utf-8"?>
<a:theme xmlns:a="http://schemas.openxmlformats.org/drawingml/2006/main" name="Atlas">
  <a:themeElements>
    <a:clrScheme name="Atlas">
      <a:dk1>
        <a:sysClr val="windowText" lastClr="000000"/>
      </a:dk1>
      <a:lt1>
        <a:sysClr val="window" lastClr="FFFFFF"/>
      </a:lt1>
      <a:dk2>
        <a:srgbClr val="454545"/>
      </a:dk2>
      <a:lt2>
        <a:srgbClr val="E0E0E0"/>
      </a:lt2>
      <a:accent1>
        <a:srgbClr val="F81B02"/>
      </a:accent1>
      <a:accent2>
        <a:srgbClr val="FC7715"/>
      </a:accent2>
      <a:accent3>
        <a:srgbClr val="AFBF41"/>
      </a:accent3>
      <a:accent4>
        <a:srgbClr val="50C49F"/>
      </a:accent4>
      <a:accent5>
        <a:srgbClr val="3B95C4"/>
      </a:accent5>
      <a:accent6>
        <a:srgbClr val="B560D4"/>
      </a:accent6>
      <a:hlink>
        <a:srgbClr val="FC5A1A"/>
      </a:hlink>
      <a:folHlink>
        <a:srgbClr val="B49E74"/>
      </a:folHlink>
    </a:clrScheme>
    <a:fontScheme name="Atla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Atlas" id="{5156B0E4-0EB1-49FE-A26B-15F6F698AEC6}" vid="{508F7963-D0B5-43F7-BB2C-FCE3009C08EC}"/>
    </a:ext>
  </a:extLst>
</a:theme>
</file>

<file path=docProps/app.xml><?xml version="1.0" encoding="utf-8"?>
<Properties xmlns="http://schemas.openxmlformats.org/officeDocument/2006/extended-properties" xmlns:vt="http://schemas.openxmlformats.org/officeDocument/2006/docPropsVTypes">
  <Template>Atlas</Template>
  <TotalTime>33</TotalTime>
  <Words>1290</Words>
  <Application>Microsoft Office PowerPoint</Application>
  <PresentationFormat>Panorámica</PresentationFormat>
  <Paragraphs>34</Paragraphs>
  <Slides>16</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16</vt:i4>
      </vt:variant>
    </vt:vector>
  </HeadingPairs>
  <TitlesOfParts>
    <vt:vector size="23" baseType="lpstr">
      <vt:lpstr>Arial</vt:lpstr>
      <vt:lpstr>Calibri</vt:lpstr>
      <vt:lpstr>Calibri </vt:lpstr>
      <vt:lpstr>Calibri Light</vt:lpstr>
      <vt:lpstr>Rockwell</vt:lpstr>
      <vt:lpstr>Wingdings</vt:lpstr>
      <vt:lpstr>Atlas</vt:lpstr>
      <vt:lpstr>4. La ética y la Administración</vt:lpstr>
      <vt:lpstr>¿Sabías que de la calidad de tu aprendizaje</vt:lpstr>
      <vt:lpstr>Workshops para nuestra empresa:  </vt:lpstr>
      <vt:lpstr>Quienes somos </vt:lpstr>
      <vt:lpstr>Importante para la empresa</vt:lpstr>
      <vt:lpstr>La ética y la administración</vt:lpstr>
      <vt:lpstr>La ética y la administración</vt:lpstr>
      <vt:lpstr>La ética en la administración</vt:lpstr>
      <vt:lpstr>La ética adentro de la administración</vt:lpstr>
      <vt:lpstr>La ética dentro de la administración</vt:lpstr>
      <vt:lpstr>La ética dentro de la administración</vt:lpstr>
      <vt:lpstr>La ética dentro de la administración</vt:lpstr>
      <vt:lpstr>La ética dentro de la administración</vt:lpstr>
      <vt:lpstr>La ética dentro de la administración</vt:lpstr>
      <vt:lpstr>La ética dentro de la administración</vt:lpstr>
      <vt:lpstr>La ética dentro de la administración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dc:creator>
  <cp:lastModifiedBy>Jorge Crosswell</cp:lastModifiedBy>
  <cp:revision>15</cp:revision>
  <dcterms:created xsi:type="dcterms:W3CDTF">2017-04-12T06:43:19Z</dcterms:created>
  <dcterms:modified xsi:type="dcterms:W3CDTF">2026-06-03T06:38:54Z</dcterms:modified>
</cp:coreProperties>
</file>