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38"/>
  </p:notesMasterIdLst>
  <p:sldIdLst>
    <p:sldId id="256" r:id="rId2"/>
    <p:sldId id="269" r:id="rId3"/>
    <p:sldId id="270" r:id="rId4"/>
    <p:sldId id="271" r:id="rId5"/>
    <p:sldId id="272" r:id="rId6"/>
    <p:sldId id="294" r:id="rId7"/>
    <p:sldId id="295" r:id="rId8"/>
    <p:sldId id="296" r:id="rId9"/>
    <p:sldId id="297" r:id="rId10"/>
    <p:sldId id="298" r:id="rId11"/>
    <p:sldId id="299" r:id="rId12"/>
    <p:sldId id="300" r:id="rId13"/>
    <p:sldId id="301" r:id="rId14"/>
    <p:sldId id="302" r:id="rId15"/>
    <p:sldId id="303" r:id="rId16"/>
    <p:sldId id="304" r:id="rId17"/>
    <p:sldId id="305" r:id="rId18"/>
    <p:sldId id="306" r:id="rId19"/>
    <p:sldId id="307" r:id="rId20"/>
    <p:sldId id="308" r:id="rId21"/>
    <p:sldId id="309" r:id="rId22"/>
    <p:sldId id="311"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10" r:id="rId37"/>
  </p:sldIdLst>
  <p:sldSz cx="9144000" cy="5143500" type="screen16x9"/>
  <p:notesSz cx="6858000" cy="9144000"/>
  <p:embeddedFontLst>
    <p:embeddedFont>
      <p:font typeface="Red Hat Display Black" panose="020B0604020202020204" charset="0"/>
      <p:bold r:id="rId39"/>
      <p:boldItalic r:id="rId40"/>
    </p:embeddedFont>
    <p:embeddedFont>
      <p:font typeface="Red Hat Text" panose="020B060402020202020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2845D9-6369-49C8-8727-13F84F9FAB24}">
  <a:tblStyle styleId="{212845D9-6369-49C8-8727-13F84F9FAB24}"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2F15732-B958-4A86-A11A-B8F5D660555F}"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876" y="6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82835640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98639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483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6270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8893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48159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51049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47756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60245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95705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9920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93196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76647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22178FB8-074B-5F50-28A4-D7AA9415ECD6}"/>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89AD1A2D-395C-85D6-AE43-C3EE05BA48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BE4E47B1-A558-C763-40F1-FCD1D3F4B39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10049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4DB79360-EAD8-9370-F3D9-8CC52DE3B3D2}"/>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9CCF247C-A1C4-2D55-050C-C8A9DE7D6ED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817CACBD-034C-B2A7-AEE9-B1D79CC8621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808099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6AB31C66-329F-845E-8137-3560990C1D9C}"/>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1DF57104-3C2E-EC00-3A69-2AC8FD64CB5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E186BD77-D22C-6E40-DB37-36AE2C1E8E4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72715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6BB92A9B-B418-F303-4E9A-0648181A4286}"/>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693BD339-C58B-7745-D48F-13D14AC2AD3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75704CE3-005A-B60C-F20A-AB7CEB2FD84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06094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D7CCB459-40E5-C0F2-C00D-26A66E5B7FE3}"/>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93E4F744-D692-B488-350D-EEBFCBEA67B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62A66400-9D81-5B01-E37E-FE682ADAE46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40651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FFD42C0A-191E-00D0-D85D-4388F0D380B8}"/>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0F262ABE-1F29-2C7B-3684-4E2625C41CC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BE2F1D30-13C4-1045-544C-94951C79A90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25338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C7DD1ED8-840F-741E-CCE5-B893C53859C6}"/>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390D368F-59A7-7D48-571F-E1AA19B114C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B6BE0308-5F83-667A-AA4C-76C6199E22C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77793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BBBFDA7C-EC9E-E511-022D-7B8A22575451}"/>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7A3D6EE2-A7A8-BDF4-397C-3BBF7ED75B7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4B791AE4-8366-83E9-031C-4585C31072A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4953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B3BA8660-660D-C70A-B5CC-FCA51D1E17DB}"/>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05100A4B-D977-3AFB-6632-A76935323F0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6431DC5E-278D-2CA0-39BB-D3EE383525F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68776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E07C6089-2557-5728-9B64-09183902D9F5}"/>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5B41FC45-F09B-D801-650F-BF6429CA527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8F22D174-81E5-57E6-9C46-CC8D9F06915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86872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A705D836-EB9B-1AD2-55BD-FBD3D4182534}"/>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993710D6-8D90-3D27-3B55-1B28C34DA11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0D609010-6888-D73A-F3E9-1D87BEF0596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47330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D5182ED6-B164-C401-B9B9-13E96639E74A}"/>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A2E109A9-98CC-29DB-05D5-6932D43ACF9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3D24FF9C-DE23-7C6C-8CD2-FEAA15BA73E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597463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358E5A97-1BC6-E752-A365-A21AEE1DA05E}"/>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F164FE8D-0CDA-77D3-26A5-BD64682BAD8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52D734A4-4FCD-47C2-9106-915E5AB23EC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92661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a:extLst>
            <a:ext uri="{FF2B5EF4-FFF2-40B4-BE49-F238E27FC236}">
              <a16:creationId xmlns:a16="http://schemas.microsoft.com/office/drawing/2014/main" id="{1E21C8A1-1B17-CAAA-D9D5-02FD0EB75EBC}"/>
            </a:ext>
          </a:extLst>
        </p:cNvPr>
        <p:cNvGrpSpPr/>
        <p:nvPr/>
      </p:nvGrpSpPr>
      <p:grpSpPr>
        <a:xfrm>
          <a:off x="0" y="0"/>
          <a:ext cx="0" cy="0"/>
          <a:chOff x="0" y="0"/>
          <a:chExt cx="0" cy="0"/>
        </a:xfrm>
      </p:grpSpPr>
      <p:sp>
        <p:nvSpPr>
          <p:cNvPr id="1350" name="Google Shape;1350;g41a98d525d_0_38:notes">
            <a:extLst>
              <a:ext uri="{FF2B5EF4-FFF2-40B4-BE49-F238E27FC236}">
                <a16:creationId xmlns:a16="http://schemas.microsoft.com/office/drawing/2014/main" id="{AEE39670-EF7B-B07F-CE8A-BF702FC2709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a:extLst>
              <a:ext uri="{FF2B5EF4-FFF2-40B4-BE49-F238E27FC236}">
                <a16:creationId xmlns:a16="http://schemas.microsoft.com/office/drawing/2014/main" id="{6F0D09B7-0138-B91C-C1A3-D6605A542A6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0706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818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0906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1907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8367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2381" y="2381"/>
            <a:ext cx="6642640" cy="5138738"/>
          </a:xfrm>
          <a:custGeom>
            <a:avLst/>
            <a:gdLst/>
            <a:ahLst/>
            <a:cxnLst/>
            <a:rect l="l" t="t" r="r" b="b"/>
            <a:pathLst>
              <a:path w="8856853" h="6851650" extrusionOk="0">
                <a:moveTo>
                  <a:pt x="0" y="6851650"/>
                </a:moveTo>
                <a:lnTo>
                  <a:pt x="0" y="6433884"/>
                </a:lnTo>
                <a:cubicBezTo>
                  <a:pt x="1681036" y="6368796"/>
                  <a:pt x="3257550" y="5672836"/>
                  <a:pt x="4439349" y="4473956"/>
                </a:cubicBezTo>
                <a:cubicBezTo>
                  <a:pt x="5622417" y="3273870"/>
                  <a:pt x="6295644" y="1685100"/>
                  <a:pt x="6335332" y="0"/>
                </a:cubicBezTo>
                <a:lnTo>
                  <a:pt x="8856853" y="0"/>
                </a:lnTo>
                <a:cubicBezTo>
                  <a:pt x="8845614" y="674103"/>
                  <a:pt x="8760016" y="1344911"/>
                  <a:pt x="8601646" y="2000250"/>
                </a:cubicBezTo>
                <a:cubicBezTo>
                  <a:pt x="8447278" y="2636692"/>
                  <a:pt x="8224456" y="3254546"/>
                  <a:pt x="7937056" y="3843020"/>
                </a:cubicBezTo>
                <a:cubicBezTo>
                  <a:pt x="7653845" y="4422306"/>
                  <a:pt x="7310120" y="4969980"/>
                  <a:pt x="6911594" y="5476875"/>
                </a:cubicBezTo>
                <a:cubicBezTo>
                  <a:pt x="6515100" y="5980576"/>
                  <a:pt x="6066975" y="6441377"/>
                  <a:pt x="5574475" y="6851650"/>
                </a:cubicBezTo>
                <a:close/>
              </a:path>
            </a:pathLst>
          </a:custGeom>
          <a:solidFill>
            <a:schemeClr val="accent5"/>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 name="Google Shape;11;p2"/>
          <p:cNvSpPr/>
          <p:nvPr/>
        </p:nvSpPr>
        <p:spPr>
          <a:xfrm>
            <a:off x="2375" y="2375"/>
            <a:ext cx="4762558" cy="4836719"/>
          </a:xfrm>
          <a:custGeom>
            <a:avLst/>
            <a:gdLst/>
            <a:ahLst/>
            <a:cxnLst/>
            <a:rect l="l" t="t" r="r" b="b"/>
            <a:pathLst>
              <a:path w="6328981" h="6427533" extrusionOk="0">
                <a:moveTo>
                  <a:pt x="0" y="3907092"/>
                </a:moveTo>
                <a:cubicBezTo>
                  <a:pt x="1005313" y="3844208"/>
                  <a:pt x="1951406" y="3410027"/>
                  <a:pt x="2654618" y="2688844"/>
                </a:cubicBezTo>
                <a:cubicBezTo>
                  <a:pt x="3360649" y="1967326"/>
                  <a:pt x="3772757" y="1008780"/>
                  <a:pt x="3810635" y="0"/>
                </a:cubicBezTo>
                <a:lnTo>
                  <a:pt x="6328982" y="0"/>
                </a:lnTo>
                <a:cubicBezTo>
                  <a:pt x="6289294" y="1683385"/>
                  <a:pt x="5616575" y="3270631"/>
                  <a:pt x="4434840" y="4469511"/>
                </a:cubicBezTo>
                <a:cubicBezTo>
                  <a:pt x="3254375" y="5667375"/>
                  <a:pt x="1679575" y="6362447"/>
                  <a:pt x="0" y="6427534"/>
                </a:cubicBezTo>
                <a:close/>
              </a:path>
            </a:pathLst>
          </a:custGeom>
          <a:solidFill>
            <a:schemeClr val="accent3"/>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2375" y="2375"/>
            <a:ext cx="2872234" cy="2945059"/>
          </a:xfrm>
          <a:custGeom>
            <a:avLst/>
            <a:gdLst/>
            <a:ahLst/>
            <a:cxnLst/>
            <a:rect l="l" t="t" r="r" b="b"/>
            <a:pathLst>
              <a:path w="3804284" h="3900741" extrusionOk="0">
                <a:moveTo>
                  <a:pt x="0" y="0"/>
                </a:moveTo>
                <a:lnTo>
                  <a:pt x="3804285" y="0"/>
                </a:lnTo>
                <a:cubicBezTo>
                  <a:pt x="3766408" y="1007123"/>
                  <a:pt x="3354934" y="1964074"/>
                  <a:pt x="2650046" y="2684399"/>
                </a:cubicBezTo>
                <a:cubicBezTo>
                  <a:pt x="1948066" y="3404400"/>
                  <a:pt x="1003605" y="3837896"/>
                  <a:pt x="0" y="3900741"/>
                </a:cubicBezTo>
                <a:close/>
              </a:path>
            </a:pathLst>
          </a:custGeom>
          <a:solidFill>
            <a:schemeClr val="accent1"/>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13;p2"/>
          <p:cNvSpPr txBox="1">
            <a:spLocks noGrp="1"/>
          </p:cNvSpPr>
          <p:nvPr>
            <p:ph type="ctrTitle"/>
          </p:nvPr>
        </p:nvSpPr>
        <p:spPr>
          <a:xfrm>
            <a:off x="855300" y="1991825"/>
            <a:ext cx="7433400" cy="1159800"/>
          </a:xfrm>
          <a:prstGeom prst="rect">
            <a:avLst/>
          </a:prstGeom>
        </p:spPr>
        <p:txBody>
          <a:bodyPr spcFirstLastPara="1" wrap="square" lIns="0" tIns="0" rIns="0" bIns="0"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sp>
        <p:nvSpPr>
          <p:cNvPr id="52" name="Google Shape;52;p8"/>
          <p:cNvSpPr/>
          <p:nvPr/>
        </p:nvSpPr>
        <p:spPr>
          <a:xfrm>
            <a:off x="2381" y="2381"/>
            <a:ext cx="6642640" cy="5138738"/>
          </a:xfrm>
          <a:custGeom>
            <a:avLst/>
            <a:gdLst/>
            <a:ahLst/>
            <a:cxnLst/>
            <a:rect l="l" t="t" r="r" b="b"/>
            <a:pathLst>
              <a:path w="8856853" h="6851650" extrusionOk="0">
                <a:moveTo>
                  <a:pt x="0" y="6851650"/>
                </a:moveTo>
                <a:lnTo>
                  <a:pt x="0" y="6433884"/>
                </a:lnTo>
                <a:cubicBezTo>
                  <a:pt x="1681036" y="6368796"/>
                  <a:pt x="3257550" y="5672836"/>
                  <a:pt x="4439349" y="4473956"/>
                </a:cubicBezTo>
                <a:cubicBezTo>
                  <a:pt x="5622417" y="3273870"/>
                  <a:pt x="6295644" y="1685100"/>
                  <a:pt x="6335332" y="0"/>
                </a:cubicBezTo>
                <a:lnTo>
                  <a:pt x="8856853" y="0"/>
                </a:lnTo>
                <a:cubicBezTo>
                  <a:pt x="8845614" y="674103"/>
                  <a:pt x="8760016" y="1344911"/>
                  <a:pt x="8601646" y="2000250"/>
                </a:cubicBezTo>
                <a:cubicBezTo>
                  <a:pt x="8447278" y="2636692"/>
                  <a:pt x="8224456" y="3254546"/>
                  <a:pt x="7937056" y="3843020"/>
                </a:cubicBezTo>
                <a:cubicBezTo>
                  <a:pt x="7653845" y="4422306"/>
                  <a:pt x="7310120" y="4969980"/>
                  <a:pt x="6911594" y="5476875"/>
                </a:cubicBezTo>
                <a:cubicBezTo>
                  <a:pt x="6515100" y="5980576"/>
                  <a:pt x="6066975" y="6441377"/>
                  <a:pt x="5574475" y="6851650"/>
                </a:cubicBezTo>
                <a:close/>
              </a:path>
            </a:pathLst>
          </a:custGeom>
          <a:solidFill>
            <a:schemeClr val="accent5"/>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 name="Google Shape;53;p8"/>
          <p:cNvSpPr/>
          <p:nvPr/>
        </p:nvSpPr>
        <p:spPr>
          <a:xfrm>
            <a:off x="2375" y="2375"/>
            <a:ext cx="4762558" cy="4836719"/>
          </a:xfrm>
          <a:custGeom>
            <a:avLst/>
            <a:gdLst/>
            <a:ahLst/>
            <a:cxnLst/>
            <a:rect l="l" t="t" r="r" b="b"/>
            <a:pathLst>
              <a:path w="6328981" h="6427533" extrusionOk="0">
                <a:moveTo>
                  <a:pt x="0" y="3907092"/>
                </a:moveTo>
                <a:cubicBezTo>
                  <a:pt x="1005313" y="3844208"/>
                  <a:pt x="1951406" y="3410027"/>
                  <a:pt x="2654618" y="2688844"/>
                </a:cubicBezTo>
                <a:cubicBezTo>
                  <a:pt x="3360649" y="1967326"/>
                  <a:pt x="3772757" y="1008780"/>
                  <a:pt x="3810635" y="0"/>
                </a:cubicBezTo>
                <a:lnTo>
                  <a:pt x="6328982" y="0"/>
                </a:lnTo>
                <a:cubicBezTo>
                  <a:pt x="6289294" y="1683385"/>
                  <a:pt x="5616575" y="3270631"/>
                  <a:pt x="4434840" y="4469511"/>
                </a:cubicBezTo>
                <a:cubicBezTo>
                  <a:pt x="3254375" y="5667375"/>
                  <a:pt x="1679575" y="6362447"/>
                  <a:pt x="0" y="6427534"/>
                </a:cubicBezTo>
                <a:close/>
              </a:path>
            </a:pathLst>
          </a:custGeom>
          <a:solidFill>
            <a:schemeClr val="accent3"/>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 name="Google Shape;54;p8"/>
          <p:cNvSpPr/>
          <p:nvPr/>
        </p:nvSpPr>
        <p:spPr>
          <a:xfrm>
            <a:off x="2375" y="2375"/>
            <a:ext cx="2872234" cy="2945059"/>
          </a:xfrm>
          <a:custGeom>
            <a:avLst/>
            <a:gdLst/>
            <a:ahLst/>
            <a:cxnLst/>
            <a:rect l="l" t="t" r="r" b="b"/>
            <a:pathLst>
              <a:path w="3804284" h="3900741" extrusionOk="0">
                <a:moveTo>
                  <a:pt x="0" y="0"/>
                </a:moveTo>
                <a:lnTo>
                  <a:pt x="3804285" y="0"/>
                </a:lnTo>
                <a:cubicBezTo>
                  <a:pt x="3766408" y="1007123"/>
                  <a:pt x="3354934" y="1964074"/>
                  <a:pt x="2650046" y="2684399"/>
                </a:cubicBezTo>
                <a:cubicBezTo>
                  <a:pt x="1948066" y="3404400"/>
                  <a:pt x="1003605" y="3837896"/>
                  <a:pt x="0" y="3900741"/>
                </a:cubicBezTo>
                <a:close/>
              </a:path>
            </a:pathLst>
          </a:custGeom>
          <a:solidFill>
            <a:schemeClr val="accent1"/>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 name="Google Shape;55;p8"/>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56" name="Google Shape;56;p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
        <p:cNvGrpSpPr/>
        <p:nvPr/>
      </p:nvGrpSpPr>
      <p:grpSpPr>
        <a:xfrm>
          <a:off x="0" y="0"/>
          <a:ext cx="0" cy="0"/>
          <a:chOff x="0" y="0"/>
          <a:chExt cx="0" cy="0"/>
        </a:xfrm>
      </p:grpSpPr>
      <p:sp>
        <p:nvSpPr>
          <p:cNvPr id="64" name="Google Shape;64;p10"/>
          <p:cNvSpPr/>
          <p:nvPr/>
        </p:nvSpPr>
        <p:spPr>
          <a:xfrm>
            <a:off x="2381" y="2381"/>
            <a:ext cx="6642640" cy="5138738"/>
          </a:xfrm>
          <a:custGeom>
            <a:avLst/>
            <a:gdLst/>
            <a:ahLst/>
            <a:cxnLst/>
            <a:rect l="l" t="t" r="r" b="b"/>
            <a:pathLst>
              <a:path w="8856853" h="6851650" extrusionOk="0">
                <a:moveTo>
                  <a:pt x="0" y="6851650"/>
                </a:moveTo>
                <a:lnTo>
                  <a:pt x="0" y="6433884"/>
                </a:lnTo>
                <a:cubicBezTo>
                  <a:pt x="1681036" y="6368796"/>
                  <a:pt x="3257550" y="5672836"/>
                  <a:pt x="4439349" y="4473956"/>
                </a:cubicBezTo>
                <a:cubicBezTo>
                  <a:pt x="5622417" y="3273870"/>
                  <a:pt x="6295644" y="1685100"/>
                  <a:pt x="6335332" y="0"/>
                </a:cubicBezTo>
                <a:lnTo>
                  <a:pt x="8856853" y="0"/>
                </a:lnTo>
                <a:cubicBezTo>
                  <a:pt x="8845614" y="674103"/>
                  <a:pt x="8760016" y="1344911"/>
                  <a:pt x="8601646" y="2000250"/>
                </a:cubicBezTo>
                <a:cubicBezTo>
                  <a:pt x="8447278" y="2636692"/>
                  <a:pt x="8224456" y="3254546"/>
                  <a:pt x="7937056" y="3843020"/>
                </a:cubicBezTo>
                <a:cubicBezTo>
                  <a:pt x="7653845" y="4422306"/>
                  <a:pt x="7310120" y="4969980"/>
                  <a:pt x="6911594" y="5476875"/>
                </a:cubicBezTo>
                <a:cubicBezTo>
                  <a:pt x="6515100" y="5980576"/>
                  <a:pt x="6066975" y="6441377"/>
                  <a:pt x="5574475" y="6851650"/>
                </a:cubicBezTo>
                <a:close/>
              </a:path>
            </a:pathLst>
          </a:custGeom>
          <a:solidFill>
            <a:schemeClr val="accent5"/>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 name="Google Shape;65;p10"/>
          <p:cNvSpPr/>
          <p:nvPr/>
        </p:nvSpPr>
        <p:spPr>
          <a:xfrm>
            <a:off x="2375" y="2375"/>
            <a:ext cx="4762558" cy="4836719"/>
          </a:xfrm>
          <a:custGeom>
            <a:avLst/>
            <a:gdLst/>
            <a:ahLst/>
            <a:cxnLst/>
            <a:rect l="l" t="t" r="r" b="b"/>
            <a:pathLst>
              <a:path w="6328981" h="6427533" extrusionOk="0">
                <a:moveTo>
                  <a:pt x="0" y="3907092"/>
                </a:moveTo>
                <a:cubicBezTo>
                  <a:pt x="1005313" y="3844208"/>
                  <a:pt x="1951406" y="3410027"/>
                  <a:pt x="2654618" y="2688844"/>
                </a:cubicBezTo>
                <a:cubicBezTo>
                  <a:pt x="3360649" y="1967326"/>
                  <a:pt x="3772757" y="1008780"/>
                  <a:pt x="3810635" y="0"/>
                </a:cubicBezTo>
                <a:lnTo>
                  <a:pt x="6328982" y="0"/>
                </a:lnTo>
                <a:cubicBezTo>
                  <a:pt x="6289294" y="1683385"/>
                  <a:pt x="5616575" y="3270631"/>
                  <a:pt x="4434840" y="4469511"/>
                </a:cubicBezTo>
                <a:cubicBezTo>
                  <a:pt x="3254375" y="5667375"/>
                  <a:pt x="1679575" y="6362447"/>
                  <a:pt x="0" y="6427534"/>
                </a:cubicBezTo>
                <a:close/>
              </a:path>
            </a:pathLst>
          </a:custGeom>
          <a:solidFill>
            <a:schemeClr val="accent3"/>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 name="Google Shape;66;p10"/>
          <p:cNvSpPr/>
          <p:nvPr/>
        </p:nvSpPr>
        <p:spPr>
          <a:xfrm>
            <a:off x="2375" y="2375"/>
            <a:ext cx="2872234" cy="2945059"/>
          </a:xfrm>
          <a:custGeom>
            <a:avLst/>
            <a:gdLst/>
            <a:ahLst/>
            <a:cxnLst/>
            <a:rect l="l" t="t" r="r" b="b"/>
            <a:pathLst>
              <a:path w="3804284" h="3900741" extrusionOk="0">
                <a:moveTo>
                  <a:pt x="0" y="0"/>
                </a:moveTo>
                <a:lnTo>
                  <a:pt x="3804285" y="0"/>
                </a:lnTo>
                <a:cubicBezTo>
                  <a:pt x="3766408" y="1007123"/>
                  <a:pt x="3354934" y="1964074"/>
                  <a:pt x="2650046" y="2684399"/>
                </a:cubicBezTo>
                <a:cubicBezTo>
                  <a:pt x="1948066" y="3404400"/>
                  <a:pt x="1003605" y="3837896"/>
                  <a:pt x="0" y="3900741"/>
                </a:cubicBezTo>
                <a:close/>
              </a:path>
            </a:pathLst>
          </a:custGeom>
          <a:solidFill>
            <a:schemeClr val="accent1"/>
          </a:solidFill>
          <a:ln>
            <a:noFill/>
          </a:ln>
          <a:effectLst>
            <a:outerShdw blurRad="1428750" algn="bl" rotWithShape="0">
              <a:schemeClr val="lt1">
                <a:alpha val="5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1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age Background">
  <p:cSld name="BLANK_1">
    <p:spTree>
      <p:nvGrpSpPr>
        <p:cNvPr id="1" name="Shape 68"/>
        <p:cNvGrpSpPr/>
        <p:nvPr/>
      </p:nvGrpSpPr>
      <p:grpSpPr>
        <a:xfrm>
          <a:off x="0" y="0"/>
          <a:ext cx="0" cy="0"/>
          <a:chOff x="0" y="0"/>
          <a:chExt cx="0" cy="0"/>
        </a:xfrm>
      </p:grpSpPr>
      <p:pic>
        <p:nvPicPr>
          <p:cNvPr id="69" name="Google Shape;69;p11"/>
          <p:cNvPicPr preferRelativeResize="0"/>
          <p:nvPr/>
        </p:nvPicPr>
        <p:blipFill rotWithShape="1">
          <a:blip r:embed="rId2">
            <a:alphaModFix/>
          </a:blip>
          <a:srcRect b="42419"/>
          <a:stretch/>
        </p:blipFill>
        <p:spPr>
          <a:xfrm>
            <a:off x="-76200" y="0"/>
            <a:ext cx="8775850" cy="5143499"/>
          </a:xfrm>
          <a:prstGeom prst="rect">
            <a:avLst/>
          </a:prstGeom>
          <a:noFill/>
          <a:ln>
            <a:noFill/>
          </a:ln>
        </p:spPr>
      </p:pic>
      <p:sp>
        <p:nvSpPr>
          <p:cNvPr id="70" name="Google Shape;70;p11"/>
          <p:cNvSpPr/>
          <p:nvPr/>
        </p:nvSpPr>
        <p:spPr>
          <a:xfrm>
            <a:off x="2381" y="2381"/>
            <a:ext cx="6642640" cy="5138738"/>
          </a:xfrm>
          <a:custGeom>
            <a:avLst/>
            <a:gdLst/>
            <a:ahLst/>
            <a:cxnLst/>
            <a:rect l="l" t="t" r="r" b="b"/>
            <a:pathLst>
              <a:path w="8856853" h="6851650" extrusionOk="0">
                <a:moveTo>
                  <a:pt x="0" y="6851650"/>
                </a:moveTo>
                <a:lnTo>
                  <a:pt x="0" y="6433884"/>
                </a:lnTo>
                <a:cubicBezTo>
                  <a:pt x="1681036" y="6368796"/>
                  <a:pt x="3257550" y="5672836"/>
                  <a:pt x="4439349" y="4473956"/>
                </a:cubicBezTo>
                <a:cubicBezTo>
                  <a:pt x="5622417" y="3273870"/>
                  <a:pt x="6295644" y="1685100"/>
                  <a:pt x="6335332" y="0"/>
                </a:cubicBezTo>
                <a:lnTo>
                  <a:pt x="8856853" y="0"/>
                </a:lnTo>
                <a:cubicBezTo>
                  <a:pt x="8845614" y="674103"/>
                  <a:pt x="8760016" y="1344911"/>
                  <a:pt x="8601646" y="2000250"/>
                </a:cubicBezTo>
                <a:cubicBezTo>
                  <a:pt x="8447278" y="2636692"/>
                  <a:pt x="8224456" y="3254546"/>
                  <a:pt x="7937056" y="3843020"/>
                </a:cubicBezTo>
                <a:cubicBezTo>
                  <a:pt x="7653845" y="4422306"/>
                  <a:pt x="7310120" y="4969980"/>
                  <a:pt x="6911594" y="5476875"/>
                </a:cubicBezTo>
                <a:cubicBezTo>
                  <a:pt x="6515100" y="5980576"/>
                  <a:pt x="6066975" y="6441377"/>
                  <a:pt x="5574475" y="6851650"/>
                </a:cubicBezTo>
                <a:close/>
              </a:path>
            </a:pathLst>
          </a:custGeom>
          <a:solidFill>
            <a:srgbClr val="FFFFFF">
              <a:alpha val="390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71" name="Google Shape;71;p11"/>
          <p:cNvPicPr preferRelativeResize="0"/>
          <p:nvPr/>
        </p:nvPicPr>
        <p:blipFill rotWithShape="1">
          <a:blip r:embed="rId2">
            <a:alphaModFix amt="75000"/>
          </a:blip>
          <a:srcRect b="18599"/>
          <a:stretch/>
        </p:blipFill>
        <p:spPr>
          <a:xfrm>
            <a:off x="2375" y="0"/>
            <a:ext cx="6207925" cy="5143499"/>
          </a:xfrm>
          <a:prstGeom prst="rect">
            <a:avLst/>
          </a:prstGeom>
          <a:noFill/>
          <a:ln>
            <a:noFill/>
          </a:ln>
        </p:spPr>
      </p:pic>
      <p:sp>
        <p:nvSpPr>
          <p:cNvPr id="72" name="Google Shape;72;p11"/>
          <p:cNvSpPr/>
          <p:nvPr/>
        </p:nvSpPr>
        <p:spPr>
          <a:xfrm>
            <a:off x="2375" y="2375"/>
            <a:ext cx="4762558" cy="4836719"/>
          </a:xfrm>
          <a:custGeom>
            <a:avLst/>
            <a:gdLst/>
            <a:ahLst/>
            <a:cxnLst/>
            <a:rect l="l" t="t" r="r" b="b"/>
            <a:pathLst>
              <a:path w="6328981" h="6427533" extrusionOk="0">
                <a:moveTo>
                  <a:pt x="0" y="3907092"/>
                </a:moveTo>
                <a:cubicBezTo>
                  <a:pt x="1005313" y="3844208"/>
                  <a:pt x="1951406" y="3410027"/>
                  <a:pt x="2654618" y="2688844"/>
                </a:cubicBezTo>
                <a:cubicBezTo>
                  <a:pt x="3360649" y="1967326"/>
                  <a:pt x="3772757" y="1008780"/>
                  <a:pt x="3810635" y="0"/>
                </a:cubicBezTo>
                <a:lnTo>
                  <a:pt x="6328982" y="0"/>
                </a:lnTo>
                <a:cubicBezTo>
                  <a:pt x="6289294" y="1683385"/>
                  <a:pt x="5616575" y="3270631"/>
                  <a:pt x="4434840" y="4469511"/>
                </a:cubicBezTo>
                <a:cubicBezTo>
                  <a:pt x="3254375" y="5667375"/>
                  <a:pt x="1679575" y="6362447"/>
                  <a:pt x="0" y="6427534"/>
                </a:cubicBezTo>
                <a:close/>
              </a:path>
            </a:pathLst>
          </a:custGeom>
          <a:solidFill>
            <a:srgbClr val="FFFFFF">
              <a:alpha val="1229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 name="Google Shape;73;p1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
        <p:nvSpPr>
          <p:cNvPr id="74" name="Google Shape;74;p11"/>
          <p:cNvSpPr/>
          <p:nvPr/>
        </p:nvSpPr>
        <p:spPr>
          <a:xfrm>
            <a:off x="2375" y="2375"/>
            <a:ext cx="2872234" cy="2945059"/>
          </a:xfrm>
          <a:custGeom>
            <a:avLst/>
            <a:gdLst/>
            <a:ahLst/>
            <a:cxnLst/>
            <a:rect l="l" t="t" r="r" b="b"/>
            <a:pathLst>
              <a:path w="3804284" h="3900741" extrusionOk="0">
                <a:moveTo>
                  <a:pt x="0" y="0"/>
                </a:moveTo>
                <a:lnTo>
                  <a:pt x="3804285" y="0"/>
                </a:lnTo>
                <a:cubicBezTo>
                  <a:pt x="3766408" y="1007123"/>
                  <a:pt x="3354934" y="1964074"/>
                  <a:pt x="2650046" y="2684399"/>
                </a:cubicBezTo>
                <a:cubicBezTo>
                  <a:pt x="1948066" y="3404400"/>
                  <a:pt x="1003605" y="3837896"/>
                  <a:pt x="0" y="3900741"/>
                </a:cubicBezTo>
                <a:close/>
              </a:path>
            </a:pathLst>
          </a:custGeom>
          <a:solidFill>
            <a:srgbClr val="FFFFFF">
              <a:alpha val="2179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75" name="Google Shape;75;p11"/>
          <p:cNvPicPr preferRelativeResize="0"/>
          <p:nvPr/>
        </p:nvPicPr>
        <p:blipFill>
          <a:blip r:embed="rId2">
            <a:alphaModFix amt="50000"/>
          </a:blip>
          <a:stretch>
            <a:fillRect/>
          </a:stretch>
        </p:blipFill>
        <p:spPr>
          <a:xfrm>
            <a:off x="2375" y="0"/>
            <a:ext cx="3735399" cy="380217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accent6"/>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334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1pPr>
            <a:lvl2pPr lvl="1"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2pPr>
            <a:lvl3pPr lvl="2"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3pPr>
            <a:lvl4pPr lvl="3"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4pPr>
            <a:lvl5pPr lvl="4"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5pPr>
            <a:lvl6pPr lvl="5"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6pPr>
            <a:lvl7pPr lvl="6"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7pPr>
            <a:lvl8pPr lvl="7"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8pPr>
            <a:lvl9pPr lvl="8" rtl="0">
              <a:lnSpc>
                <a:spcPct val="90000"/>
              </a:lnSpc>
              <a:spcBef>
                <a:spcPts val="0"/>
              </a:spcBef>
              <a:spcAft>
                <a:spcPts val="0"/>
              </a:spcAft>
              <a:buClr>
                <a:schemeClr val="dk1"/>
              </a:buClr>
              <a:buSzPts val="3200"/>
              <a:buFont typeface="Red Hat Display Black"/>
              <a:buNone/>
              <a:defRPr sz="3200">
                <a:solidFill>
                  <a:schemeClr val="dk1"/>
                </a:solidFill>
                <a:latin typeface="Red Hat Display Black"/>
                <a:ea typeface="Red Hat Display Black"/>
                <a:cs typeface="Red Hat Display Black"/>
                <a:sym typeface="Red Hat Display Black"/>
              </a:defRPr>
            </a:lvl9pPr>
          </a:lstStyle>
          <a:p>
            <a:endParaRPr/>
          </a:p>
        </p:txBody>
      </p:sp>
      <p:sp>
        <p:nvSpPr>
          <p:cNvPr id="7" name="Google Shape;7;p1"/>
          <p:cNvSpPr txBox="1">
            <a:spLocks noGrp="1"/>
          </p:cNvSpPr>
          <p:nvPr>
            <p:ph type="body" idx="1"/>
          </p:nvPr>
        </p:nvSpPr>
        <p:spPr>
          <a:xfrm>
            <a:off x="855300" y="1353947"/>
            <a:ext cx="7433400" cy="3033900"/>
          </a:xfrm>
          <a:prstGeom prst="rect">
            <a:avLst/>
          </a:prstGeom>
          <a:noFill/>
          <a:ln>
            <a:noFill/>
          </a:ln>
        </p:spPr>
        <p:txBody>
          <a:bodyPr spcFirstLastPara="1" wrap="square" lIns="0" tIns="0" rIns="0" bIns="0" anchor="t" anchorCtr="0">
            <a:noAutofit/>
          </a:bodyPr>
          <a:lstStyle>
            <a:lvl1pPr marL="457200" lvl="0" indent="-381000" rtl="0">
              <a:spcBef>
                <a:spcPts val="0"/>
              </a:spcBef>
              <a:spcAft>
                <a:spcPts val="0"/>
              </a:spcAft>
              <a:buClr>
                <a:schemeClr val="dk2"/>
              </a:buClr>
              <a:buSzPts val="2400"/>
              <a:buFont typeface="Red Hat Text"/>
              <a:buChar char="⊚"/>
              <a:defRPr sz="2400">
                <a:solidFill>
                  <a:schemeClr val="dk1"/>
                </a:solidFill>
                <a:latin typeface="Red Hat Text"/>
                <a:ea typeface="Red Hat Text"/>
                <a:cs typeface="Red Hat Text"/>
                <a:sym typeface="Red Hat Text"/>
              </a:defRPr>
            </a:lvl1pPr>
            <a:lvl2pPr marL="914400" lvl="1"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2pPr>
            <a:lvl3pPr marL="1371600" lvl="2"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3pPr>
            <a:lvl4pPr marL="1828800" lvl="3"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4pPr>
            <a:lvl5pPr marL="2286000" lvl="4"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5pPr>
            <a:lvl6pPr marL="2743200" lvl="5"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6pPr>
            <a:lvl7pPr marL="3200400" lvl="6"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7pPr>
            <a:lvl8pPr marL="3657600" lvl="7" indent="-381000" rtl="0">
              <a:spcBef>
                <a:spcPts val="600"/>
              </a:spcBef>
              <a:spcAft>
                <a:spcPts val="0"/>
              </a:spcAft>
              <a:buClr>
                <a:schemeClr val="dk1"/>
              </a:buClr>
              <a:buSzPts val="2400"/>
              <a:buFont typeface="Red Hat Text"/>
              <a:buChar char="○"/>
              <a:defRPr sz="2400">
                <a:solidFill>
                  <a:schemeClr val="dk1"/>
                </a:solidFill>
                <a:latin typeface="Red Hat Text"/>
                <a:ea typeface="Red Hat Text"/>
                <a:cs typeface="Red Hat Text"/>
                <a:sym typeface="Red Hat Text"/>
              </a:defRPr>
            </a:lvl8pPr>
            <a:lvl9pPr marL="4114800" lvl="8" indent="-381000" rtl="0">
              <a:spcBef>
                <a:spcPts val="600"/>
              </a:spcBef>
              <a:spcAft>
                <a:spcPts val="600"/>
              </a:spcAft>
              <a:buClr>
                <a:schemeClr val="dk1"/>
              </a:buClr>
              <a:buSzPts val="2400"/>
              <a:buFont typeface="Red Hat Text"/>
              <a:buChar char="■"/>
              <a:defRPr sz="2400">
                <a:solidFill>
                  <a:schemeClr val="dk1"/>
                </a:solidFill>
                <a:latin typeface="Red Hat Text"/>
                <a:ea typeface="Red Hat Text"/>
                <a:cs typeface="Red Hat Text"/>
                <a:sym typeface="Red Hat Text"/>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rtl="0">
              <a:buNone/>
              <a:defRPr sz="1300">
                <a:solidFill>
                  <a:schemeClr val="dk1"/>
                </a:solidFill>
                <a:latin typeface="Red Hat Text"/>
                <a:ea typeface="Red Hat Text"/>
                <a:cs typeface="Red Hat Text"/>
                <a:sym typeface="Red Hat Text"/>
              </a:defRPr>
            </a:lvl1pPr>
            <a:lvl2pPr lvl="1" algn="r" rtl="0">
              <a:buNone/>
              <a:defRPr sz="1300">
                <a:solidFill>
                  <a:schemeClr val="dk1"/>
                </a:solidFill>
                <a:latin typeface="Red Hat Text"/>
                <a:ea typeface="Red Hat Text"/>
                <a:cs typeface="Red Hat Text"/>
                <a:sym typeface="Red Hat Text"/>
              </a:defRPr>
            </a:lvl2pPr>
            <a:lvl3pPr lvl="2" algn="r" rtl="0">
              <a:buNone/>
              <a:defRPr sz="1300">
                <a:solidFill>
                  <a:schemeClr val="dk1"/>
                </a:solidFill>
                <a:latin typeface="Red Hat Text"/>
                <a:ea typeface="Red Hat Text"/>
                <a:cs typeface="Red Hat Text"/>
                <a:sym typeface="Red Hat Text"/>
              </a:defRPr>
            </a:lvl3pPr>
            <a:lvl4pPr lvl="3" algn="r" rtl="0">
              <a:buNone/>
              <a:defRPr sz="1300">
                <a:solidFill>
                  <a:schemeClr val="dk1"/>
                </a:solidFill>
                <a:latin typeface="Red Hat Text"/>
                <a:ea typeface="Red Hat Text"/>
                <a:cs typeface="Red Hat Text"/>
                <a:sym typeface="Red Hat Text"/>
              </a:defRPr>
            </a:lvl4pPr>
            <a:lvl5pPr lvl="4" algn="r" rtl="0">
              <a:buNone/>
              <a:defRPr sz="1300">
                <a:solidFill>
                  <a:schemeClr val="dk1"/>
                </a:solidFill>
                <a:latin typeface="Red Hat Text"/>
                <a:ea typeface="Red Hat Text"/>
                <a:cs typeface="Red Hat Text"/>
                <a:sym typeface="Red Hat Text"/>
              </a:defRPr>
            </a:lvl5pPr>
            <a:lvl6pPr lvl="5" algn="r" rtl="0">
              <a:buNone/>
              <a:defRPr sz="1300">
                <a:solidFill>
                  <a:schemeClr val="dk1"/>
                </a:solidFill>
                <a:latin typeface="Red Hat Text"/>
                <a:ea typeface="Red Hat Text"/>
                <a:cs typeface="Red Hat Text"/>
                <a:sym typeface="Red Hat Text"/>
              </a:defRPr>
            </a:lvl6pPr>
            <a:lvl7pPr lvl="6" algn="r" rtl="0">
              <a:buNone/>
              <a:defRPr sz="1300">
                <a:solidFill>
                  <a:schemeClr val="dk1"/>
                </a:solidFill>
                <a:latin typeface="Red Hat Text"/>
                <a:ea typeface="Red Hat Text"/>
                <a:cs typeface="Red Hat Text"/>
                <a:sym typeface="Red Hat Text"/>
              </a:defRPr>
            </a:lvl7pPr>
            <a:lvl8pPr lvl="7" algn="r" rtl="0">
              <a:buNone/>
              <a:defRPr sz="1300">
                <a:solidFill>
                  <a:schemeClr val="dk1"/>
                </a:solidFill>
                <a:latin typeface="Red Hat Text"/>
                <a:ea typeface="Red Hat Text"/>
                <a:cs typeface="Red Hat Text"/>
                <a:sym typeface="Red Hat Text"/>
              </a:defRPr>
            </a:lvl8pPr>
            <a:lvl9pPr lvl="8" algn="r" rtl="0">
              <a:buNone/>
              <a:defRPr sz="1300">
                <a:solidFill>
                  <a:schemeClr val="dk1"/>
                </a:solidFill>
                <a:latin typeface="Red Hat Text"/>
                <a:ea typeface="Red Hat Text"/>
                <a:cs typeface="Red Hat Text"/>
                <a:sym typeface="Red Hat Text"/>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54" r:id="rId2"/>
    <p:sldLayoutId id="2147483656" r:id="rId3"/>
    <p:sldLayoutId id="2147483657" r:id="rId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2"/>
          <p:cNvSpPr txBox="1">
            <a:spLocks noGrp="1"/>
          </p:cNvSpPr>
          <p:nvPr>
            <p:ph type="ctrTitle"/>
          </p:nvPr>
        </p:nvSpPr>
        <p:spPr>
          <a:xfrm>
            <a:off x="855300" y="555526"/>
            <a:ext cx="7821156" cy="4032448"/>
          </a:xfrm>
          <a:prstGeom prst="rect">
            <a:avLst/>
          </a:prstGeom>
        </p:spPr>
        <p:txBody>
          <a:bodyPr spcFirstLastPara="1" wrap="square" lIns="0" tIns="0" rIns="0" bIns="0" anchor="ctr" anchorCtr="0">
            <a:noAutofit/>
          </a:bodyPr>
          <a:lstStyle/>
          <a:p>
            <a:pPr algn="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br>
              <a:rPr lang="es-MX" sz="3600" b="1" dirty="0">
                <a:effectLst/>
                <a:latin typeface="Calibri" panose="020F0502020204030204" pitchFamily="34" charset="0"/>
                <a:ea typeface="Calibri" panose="020F0502020204030204" pitchFamily="34" charset="0"/>
                <a:cs typeface="Times New Roman" panose="02020603050405020304" pitchFamily="18" charset="0"/>
              </a:rPr>
            </a:br>
            <a:r>
              <a:rPr lang="es-MX" sz="1600" b="1" dirty="0">
                <a:effectLst/>
                <a:latin typeface="Calibri" panose="020F0502020204030204" pitchFamily="34" charset="0"/>
                <a:ea typeface="Calibri" panose="020F0502020204030204" pitchFamily="34" charset="0"/>
                <a:cs typeface="Times New Roman" panose="02020603050405020304" pitchFamily="18" charset="0"/>
              </a:rPr>
              <a:t>Formación octubre 2026 </a:t>
            </a:r>
            <a:br>
              <a:rPr lang="es-MX" sz="3600" dirty="0">
                <a:effectLst/>
                <a:latin typeface="Calibri" panose="020F0502020204030204" pitchFamily="34" charset="0"/>
                <a:ea typeface="Calibri" panose="020F0502020204030204" pitchFamily="34" charset="0"/>
                <a:cs typeface="Times New Roman" panose="02020603050405020304" pitchFamily="18" charset="0"/>
              </a:rPr>
            </a:br>
            <a:endParaRPr sz="3600" dirty="0"/>
          </a:p>
        </p:txBody>
      </p:sp>
      <p:sp>
        <p:nvSpPr>
          <p:cNvPr id="3" name="CuadroTexto 2">
            <a:extLst>
              <a:ext uri="{FF2B5EF4-FFF2-40B4-BE49-F238E27FC236}">
                <a16:creationId xmlns:a16="http://schemas.microsoft.com/office/drawing/2014/main" id="{B7483477-C861-D7C8-A2AA-335BB753B491}"/>
              </a:ext>
            </a:extLst>
          </p:cNvPr>
          <p:cNvSpPr txBox="1"/>
          <p:nvPr/>
        </p:nvSpPr>
        <p:spPr>
          <a:xfrm>
            <a:off x="971600" y="1131590"/>
            <a:ext cx="7704856" cy="1380378"/>
          </a:xfrm>
          <a:prstGeom prst="rect">
            <a:avLst/>
          </a:prstGeom>
          <a:noFill/>
        </p:spPr>
        <p:txBody>
          <a:bodyPr wrap="square">
            <a:spAutoFit/>
          </a:bodyPr>
          <a:lstStyle/>
          <a:p>
            <a:pPr>
              <a:lnSpc>
                <a:spcPct val="107000"/>
              </a:lnSpc>
              <a:spcAft>
                <a:spcPts val="800"/>
              </a:spcAft>
            </a:pPr>
            <a:r>
              <a:rPr lang="es-MX" sz="40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D</a:t>
            </a:r>
            <a:r>
              <a:rPr lang="es-MX" sz="4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esarrollo organizacional, solución para </a:t>
            </a:r>
            <a:r>
              <a:rPr lang="es-MX" sz="40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todo tipo de negocios</a:t>
            </a:r>
            <a:endParaRPr lang="es-MX"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3" name="CuadroTexto 2">
            <a:extLst>
              <a:ext uri="{FF2B5EF4-FFF2-40B4-BE49-F238E27FC236}">
                <a16:creationId xmlns:a16="http://schemas.microsoft.com/office/drawing/2014/main" id="{3AB781E5-D4C7-569D-13E1-73CEA530D543}"/>
              </a:ext>
            </a:extLst>
          </p:cNvPr>
          <p:cNvSpPr txBox="1"/>
          <p:nvPr/>
        </p:nvSpPr>
        <p:spPr>
          <a:xfrm>
            <a:off x="827584" y="483518"/>
            <a:ext cx="8064896" cy="3848426"/>
          </a:xfrm>
          <a:prstGeom prst="rect">
            <a:avLst/>
          </a:prstGeom>
          <a:noFill/>
        </p:spPr>
        <p:txBody>
          <a:bodyPr wrap="square">
            <a:spAutoFit/>
          </a:bodyPr>
          <a:lstStyle/>
          <a:p>
            <a:pPr marL="457200" indent="-457200">
              <a:lnSpc>
                <a:spcPct val="107000"/>
              </a:lnSpc>
              <a:spcAft>
                <a:spcPts val="800"/>
              </a:spcAft>
              <a:buAutoNum type="arabicPeriod"/>
            </a:pPr>
            <a:r>
              <a:rPr lang="es-MX" sz="2400" b="1" dirty="0">
                <a:effectLst/>
                <a:latin typeface="Calibri" panose="020F0502020204030204" pitchFamily="34" charset="0"/>
                <a:ea typeface="Calibri" panose="020F0502020204030204" pitchFamily="34" charset="0"/>
                <a:cs typeface="Times New Roman" panose="02020603050405020304" pitchFamily="18" charset="0"/>
              </a:rPr>
              <a:t>Resistencia al cambio</a:t>
            </a:r>
          </a:p>
          <a:p>
            <a:pPr marL="457200" indent="-457200">
              <a:lnSpc>
                <a:spcPct val="107000"/>
              </a:lnSpc>
              <a:spcAft>
                <a:spcPts val="800"/>
              </a:spcAft>
              <a:buAutoNum type="arabicPeriod"/>
            </a:pPr>
            <a:endParaRPr lang="es-MX" sz="2400" b="1" dirty="0">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AutoNum type="arabicPeriod"/>
            </a:pPr>
            <a:endParaRPr lang="es-MX" sz="2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La resistencia al cambio es un desafío común en el desarrollo organizacional, ya que implica la introducción de nuevas políticas, procesos o estructuras que perturban la rutina y la estabilidad de los trabajadores y empleados. Esta resistencia  se </a:t>
            </a:r>
            <a:r>
              <a:rPr lang="es-MX" sz="1800" dirty="0" err="1">
                <a:effectLst/>
                <a:latin typeface="Calibri" panose="020F0502020204030204" pitchFamily="34" charset="0"/>
                <a:ea typeface="Calibri" panose="020F0502020204030204" pitchFamily="34" charset="0"/>
                <a:cs typeface="Times New Roman" panose="02020603050405020304" pitchFamily="18" charset="0"/>
              </a:rPr>
              <a:t>manifesta</a:t>
            </a:r>
            <a:r>
              <a:rPr lang="es-MX" sz="1800" dirty="0">
                <a:effectLst/>
                <a:latin typeface="Calibri" panose="020F0502020204030204" pitchFamily="34" charset="0"/>
                <a:ea typeface="Calibri" panose="020F0502020204030204" pitchFamily="34" charset="0"/>
                <a:cs typeface="Times New Roman" panose="02020603050405020304" pitchFamily="18" charset="0"/>
              </a:rPr>
              <a:t> de diversas formas, desde la apatía hasta la oposición abierta, y suele surgir debido a la incertidumbre, el miedo al fracaso o la pérdida de control sobre el trabajo.</a:t>
            </a:r>
          </a:p>
        </p:txBody>
      </p:sp>
    </p:spTree>
    <p:extLst>
      <p:ext uri="{BB962C8B-B14F-4D97-AF65-F5344CB8AC3E}">
        <p14:creationId xmlns:p14="http://schemas.microsoft.com/office/powerpoint/2010/main" val="181669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3" name="CuadroTexto 2">
            <a:extLst>
              <a:ext uri="{FF2B5EF4-FFF2-40B4-BE49-F238E27FC236}">
                <a16:creationId xmlns:a16="http://schemas.microsoft.com/office/drawing/2014/main" id="{DD3C6B1B-98D3-33C0-04B6-97AE61075C24}"/>
              </a:ext>
            </a:extLst>
          </p:cNvPr>
          <p:cNvSpPr txBox="1"/>
          <p:nvPr/>
        </p:nvSpPr>
        <p:spPr>
          <a:xfrm>
            <a:off x="323528" y="411510"/>
            <a:ext cx="8568952" cy="3876254"/>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2. Falta de compromiso</a:t>
            </a:r>
          </a:p>
          <a:p>
            <a:pPr>
              <a:lnSpc>
                <a:spcPct val="107000"/>
              </a:lnSpc>
              <a:spcAft>
                <a:spcPts val="800"/>
              </a:spcAft>
            </a:pPr>
            <a:endParaRPr lang="es-MX" sz="24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000" dirty="0">
                <a:effectLst/>
                <a:latin typeface="Calibri" panose="020F0502020204030204" pitchFamily="34" charset="0"/>
                <a:ea typeface="Calibri" panose="020F0502020204030204" pitchFamily="34" charset="0"/>
                <a:cs typeface="Times New Roman" panose="02020603050405020304" pitchFamily="18" charset="0"/>
              </a:rPr>
              <a:t>El compromiso es esencial para el éxito del desarrollo organizacional, ya que implica la participación activa y la dedicación de los jefes de procesos, empleados y trabajadores hacia los objetivos del cambio. Sin embargo, la falta de compromiso puede ser un obstáculo significativo, ya sea porque los empleados y trabajadores no comprenden la importancia del cambio, no se sienten involucrados en el proceso de toma de decisiones o no confían en la dirección de la empresa.</a:t>
            </a:r>
          </a:p>
        </p:txBody>
      </p:sp>
    </p:spTree>
    <p:extLst>
      <p:ext uri="{BB962C8B-B14F-4D97-AF65-F5344CB8AC3E}">
        <p14:creationId xmlns:p14="http://schemas.microsoft.com/office/powerpoint/2010/main" val="1308659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3" name="CuadroTexto 2">
            <a:extLst>
              <a:ext uri="{FF2B5EF4-FFF2-40B4-BE49-F238E27FC236}">
                <a16:creationId xmlns:a16="http://schemas.microsoft.com/office/drawing/2014/main" id="{93250550-C62D-8242-C4FD-0408FC49FEED}"/>
              </a:ext>
            </a:extLst>
          </p:cNvPr>
          <p:cNvSpPr txBox="1"/>
          <p:nvPr/>
        </p:nvSpPr>
        <p:spPr>
          <a:xfrm>
            <a:off x="539552" y="411510"/>
            <a:ext cx="8424936" cy="4175246"/>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3. Cultura organizacional arraigada</a:t>
            </a:r>
          </a:p>
          <a:p>
            <a:pPr>
              <a:lnSpc>
                <a:spcPct val="107000"/>
              </a:lnSpc>
              <a:spcAft>
                <a:spcPts val="800"/>
              </a:spcAft>
            </a:pP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2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200" dirty="0">
                <a:effectLst/>
                <a:latin typeface="Calibri" panose="020F0502020204030204" pitchFamily="34" charset="0"/>
                <a:ea typeface="Calibri" panose="020F0502020204030204" pitchFamily="34" charset="0"/>
                <a:cs typeface="Times New Roman" panose="02020603050405020304" pitchFamily="18" charset="0"/>
              </a:rPr>
              <a:t>La cultura organizacional arraigada dificulta la implementación del desarrollo organizacional, ya que esta cultura representa la normas, valores y creencias compartidas que guían el comportamiento y las decisiones dentro de la organización. Cambiar una cultura arraigada requiere tiempo, esfuerzo y un enfoque integral que aborde tanto los aspectos formales como los informales de la cultura organizacional.</a:t>
            </a:r>
          </a:p>
        </p:txBody>
      </p:sp>
    </p:spTree>
    <p:extLst>
      <p:ext uri="{BB962C8B-B14F-4D97-AF65-F5344CB8AC3E}">
        <p14:creationId xmlns:p14="http://schemas.microsoft.com/office/powerpoint/2010/main" val="2477629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3" name="CuadroTexto 2">
            <a:extLst>
              <a:ext uri="{FF2B5EF4-FFF2-40B4-BE49-F238E27FC236}">
                <a16:creationId xmlns:a16="http://schemas.microsoft.com/office/drawing/2014/main" id="{A56B21A3-EE1D-C470-5D12-17CBB897ECD7}"/>
              </a:ext>
            </a:extLst>
          </p:cNvPr>
          <p:cNvSpPr txBox="1"/>
          <p:nvPr/>
        </p:nvSpPr>
        <p:spPr>
          <a:xfrm>
            <a:off x="683568" y="483518"/>
            <a:ext cx="7992888" cy="3848426"/>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4. Recursos limitados</a:t>
            </a:r>
          </a:p>
          <a:p>
            <a:pPr>
              <a:lnSpc>
                <a:spcPct val="107000"/>
              </a:lnSpc>
              <a:spcAft>
                <a:spcPts val="800"/>
              </a:spcAft>
            </a:pPr>
            <a:endParaRPr lang="es-MX" sz="24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2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La implementación efectiva del desarrollo organizacional requiere recursos adecuados, incluidos financiamiento, tiempo y personal capacitado. Sin embargo, la </a:t>
            </a:r>
            <a:r>
              <a:rPr lang="es-MX" sz="1800" dirty="0" err="1">
                <a:effectLst/>
                <a:latin typeface="Calibri" panose="020F0502020204030204" pitchFamily="34" charset="0"/>
                <a:ea typeface="Calibri" panose="020F0502020204030204" pitchFamily="34" charset="0"/>
                <a:cs typeface="Times New Roman" panose="02020603050405020304" pitchFamily="18" charset="0"/>
              </a:rPr>
              <a:t>organizacion</a:t>
            </a:r>
            <a:r>
              <a:rPr lang="es-MX" sz="1800" dirty="0">
                <a:effectLst/>
                <a:latin typeface="Calibri" panose="020F0502020204030204" pitchFamily="34" charset="0"/>
                <a:ea typeface="Calibri" panose="020F0502020204030204" pitchFamily="34" charset="0"/>
                <a:cs typeface="Times New Roman" panose="02020603050405020304" pitchFamily="18" charset="0"/>
              </a:rPr>
              <a:t> enfrenta limitaciones en estos recursos, lo que puede dificultar la ejecución de iniciativas de cambio. La falta de recursos puede resultar en la adopción de enfoques subóptimos, retrasos en la implementación o incluso el fracaso de los esfuerzos de desarrollo organizacional.</a:t>
            </a:r>
          </a:p>
        </p:txBody>
      </p:sp>
    </p:spTree>
    <p:extLst>
      <p:ext uri="{BB962C8B-B14F-4D97-AF65-F5344CB8AC3E}">
        <p14:creationId xmlns:p14="http://schemas.microsoft.com/office/powerpoint/2010/main" val="2663429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3" name="CuadroTexto 2">
            <a:extLst>
              <a:ext uri="{FF2B5EF4-FFF2-40B4-BE49-F238E27FC236}">
                <a16:creationId xmlns:a16="http://schemas.microsoft.com/office/drawing/2014/main" id="{87E53112-2732-0696-597F-268027C572A8}"/>
              </a:ext>
            </a:extLst>
          </p:cNvPr>
          <p:cNvSpPr txBox="1"/>
          <p:nvPr/>
        </p:nvSpPr>
        <p:spPr>
          <a:xfrm>
            <a:off x="467544" y="542925"/>
            <a:ext cx="8352928" cy="3845861"/>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5. Falta de claridad en los objetivos</a:t>
            </a:r>
          </a:p>
          <a:p>
            <a:pPr>
              <a:lnSpc>
                <a:spcPct val="107000"/>
              </a:lnSpc>
              <a:spcAft>
                <a:spcPts val="800"/>
              </a:spcAft>
            </a:pPr>
            <a:endParaRPr lang="es-MX" sz="24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2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200" dirty="0">
                <a:effectLst/>
                <a:latin typeface="Calibri" panose="020F0502020204030204" pitchFamily="34" charset="0"/>
                <a:ea typeface="Calibri" panose="020F0502020204030204" pitchFamily="34" charset="0"/>
                <a:cs typeface="Times New Roman" panose="02020603050405020304" pitchFamily="18" charset="0"/>
              </a:rPr>
              <a:t>La falta de claridad en los objetivos del desarrollo organizacional lleva a la confusión y la falta de alineación entre los diferentes grupos dentro de la organización. Los objetivos poco claros generan resistencia, desconfianza y falta de compromiso, ya que los empleados cuestionan el propósito y la dirección del cambio.</a:t>
            </a:r>
          </a:p>
        </p:txBody>
      </p:sp>
    </p:spTree>
    <p:extLst>
      <p:ext uri="{BB962C8B-B14F-4D97-AF65-F5344CB8AC3E}">
        <p14:creationId xmlns:p14="http://schemas.microsoft.com/office/powerpoint/2010/main" val="1456730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3" name="CuadroTexto 2">
            <a:extLst>
              <a:ext uri="{FF2B5EF4-FFF2-40B4-BE49-F238E27FC236}">
                <a16:creationId xmlns:a16="http://schemas.microsoft.com/office/drawing/2014/main" id="{48915955-BC43-C51E-6CEC-0801961C9A04}"/>
              </a:ext>
            </a:extLst>
          </p:cNvPr>
          <p:cNvSpPr txBox="1"/>
          <p:nvPr/>
        </p:nvSpPr>
        <p:spPr>
          <a:xfrm>
            <a:off x="467544" y="483518"/>
            <a:ext cx="8352928" cy="4072653"/>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6. Problemas de comunicación</a:t>
            </a:r>
          </a:p>
          <a:p>
            <a:pPr>
              <a:lnSpc>
                <a:spcPct val="107000"/>
              </a:lnSpc>
              <a:spcAft>
                <a:spcPts val="800"/>
              </a:spcAft>
            </a:pPr>
            <a:endParaRPr lang="es-MX" sz="24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200" dirty="0">
                <a:effectLst/>
                <a:latin typeface="Calibri" panose="020F0502020204030204" pitchFamily="34" charset="0"/>
                <a:ea typeface="Calibri" panose="020F0502020204030204" pitchFamily="34" charset="0"/>
                <a:cs typeface="Times New Roman" panose="02020603050405020304" pitchFamily="18" charset="0"/>
              </a:rPr>
              <a:t>La comunicación efectiva es fundamental para el éxito del desarrollo organizacional, ya que facilita la comprensión, el compromiso y la colaboración entre todos los interesados. Sin embargo, los problemas de comunicación, como la falta de transparencia, la información selectiva o la mala interpretación, pueden obstaculizar la implementación del cambio y generar desconfianza y resentimiento entre los empleados.</a:t>
            </a:r>
          </a:p>
        </p:txBody>
      </p:sp>
    </p:spTree>
    <p:extLst>
      <p:ext uri="{BB962C8B-B14F-4D97-AF65-F5344CB8AC3E}">
        <p14:creationId xmlns:p14="http://schemas.microsoft.com/office/powerpoint/2010/main" val="654749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3" name="CuadroTexto 2">
            <a:extLst>
              <a:ext uri="{FF2B5EF4-FFF2-40B4-BE49-F238E27FC236}">
                <a16:creationId xmlns:a16="http://schemas.microsoft.com/office/drawing/2014/main" id="{21AEF235-9CC1-93E4-76C6-96AB33D7DE50}"/>
              </a:ext>
            </a:extLst>
          </p:cNvPr>
          <p:cNvSpPr txBox="1"/>
          <p:nvPr/>
        </p:nvSpPr>
        <p:spPr>
          <a:xfrm>
            <a:off x="539552" y="411510"/>
            <a:ext cx="8280920" cy="4405693"/>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7. Evaluación inadecuada</a:t>
            </a:r>
          </a:p>
          <a:p>
            <a:pPr>
              <a:lnSpc>
                <a:spcPct val="107000"/>
              </a:lnSpc>
              <a:spcAft>
                <a:spcPts val="800"/>
              </a:spcAft>
            </a:pPr>
            <a:endParaRPr lang="es-MX" sz="24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200" dirty="0">
                <a:effectLst/>
                <a:latin typeface="Calibri" panose="020F0502020204030204" pitchFamily="34" charset="0"/>
                <a:ea typeface="Calibri" panose="020F0502020204030204" pitchFamily="34" charset="0"/>
                <a:cs typeface="Times New Roman" panose="02020603050405020304" pitchFamily="18" charset="0"/>
              </a:rPr>
              <a:t>La evaluación adecuada es crucial para medir el progreso y los resultados del desarrollo organizacional, identificar áreas de mejora y justificar la inversión en iniciativas de cambio. Sin embargo, la falta de métricas claras, la incapacidad para recopilar datos relevantes o la resistencia a la evaluación pueden dificultar la evaluación de la efectividad del desarrollo organizacional y limitar la capacidad de aprender y adaptarse a lo largo del tiempo.</a:t>
            </a:r>
          </a:p>
        </p:txBody>
      </p:sp>
    </p:spTree>
    <p:extLst>
      <p:ext uri="{BB962C8B-B14F-4D97-AF65-F5344CB8AC3E}">
        <p14:creationId xmlns:p14="http://schemas.microsoft.com/office/powerpoint/2010/main" val="209897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3" name="CuadroTexto 2">
            <a:extLst>
              <a:ext uri="{FF2B5EF4-FFF2-40B4-BE49-F238E27FC236}">
                <a16:creationId xmlns:a16="http://schemas.microsoft.com/office/drawing/2014/main" id="{1403B5F9-DDC3-AE92-AD8D-9816DEE7A918}"/>
              </a:ext>
            </a:extLst>
          </p:cNvPr>
          <p:cNvSpPr txBox="1"/>
          <p:nvPr/>
        </p:nvSpPr>
        <p:spPr>
          <a:xfrm>
            <a:off x="539552" y="483518"/>
            <a:ext cx="8208912" cy="4270272"/>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8. Cambio de liderazgo</a:t>
            </a:r>
          </a:p>
          <a:p>
            <a:pPr>
              <a:lnSpc>
                <a:spcPct val="107000"/>
              </a:lnSpc>
              <a:spcAft>
                <a:spcPts val="800"/>
              </a:spcAft>
            </a:pPr>
            <a:endParaRPr lang="es-MX"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200" dirty="0">
                <a:effectLst/>
                <a:latin typeface="Calibri" panose="020F0502020204030204" pitchFamily="34" charset="0"/>
                <a:ea typeface="Calibri" panose="020F0502020204030204" pitchFamily="34" charset="0"/>
                <a:cs typeface="Times New Roman" panose="02020603050405020304" pitchFamily="18" charset="0"/>
              </a:rPr>
              <a:t>Los cambios en el liderazgo pueden tener un impacto significativo en el desarrollo organizacional, ya que pueden interrumpir la continuidad y el impulso de las iniciativas de cambio. Los nuevos líderes pueden tener diferentes visiones, prioridades y estilos de liderazgo, lo que puede generar confusión, resistencia y falta de alineación entre los empleados. Además, la falta de apoyo o compromiso por parte de los nuevos líderes puede socavar los esfuerzos de desarrollo organizacional y dificultar la implementación efectiva del cambi</a:t>
            </a:r>
            <a:r>
              <a:rPr lang="es-MX" sz="1400" dirty="0">
                <a:effectLst/>
                <a:latin typeface="Calibri" panose="020F0502020204030204" pitchFamily="34" charset="0"/>
                <a:ea typeface="Calibri" panose="020F0502020204030204" pitchFamily="34" charset="0"/>
                <a:cs typeface="Times New Roman" panose="02020603050405020304" pitchFamily="18" charset="0"/>
              </a:rPr>
              <a:t>o.</a:t>
            </a:r>
          </a:p>
        </p:txBody>
      </p:sp>
    </p:spTree>
    <p:extLst>
      <p:ext uri="{BB962C8B-B14F-4D97-AF65-F5344CB8AC3E}">
        <p14:creationId xmlns:p14="http://schemas.microsoft.com/office/powerpoint/2010/main" val="1979565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3" name="CuadroTexto 2">
            <a:extLst>
              <a:ext uri="{FF2B5EF4-FFF2-40B4-BE49-F238E27FC236}">
                <a16:creationId xmlns:a16="http://schemas.microsoft.com/office/drawing/2014/main" id="{CBF71DE5-A22D-C73B-44ED-631652EE210D}"/>
              </a:ext>
            </a:extLst>
          </p:cNvPr>
          <p:cNvSpPr txBox="1"/>
          <p:nvPr/>
        </p:nvSpPr>
        <p:spPr>
          <a:xfrm>
            <a:off x="971600" y="699542"/>
            <a:ext cx="7704856" cy="4376519"/>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Elementos del desarrollo organizacional</a:t>
            </a:r>
          </a:p>
          <a:p>
            <a:pPr>
              <a:lnSpc>
                <a:spcPct val="107000"/>
              </a:lnSpc>
              <a:spcAft>
                <a:spcPts val="800"/>
              </a:spcAft>
            </a:pP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200" dirty="0">
                <a:effectLst/>
                <a:latin typeface="Calibri" panose="020F0502020204030204" pitchFamily="34" charset="0"/>
                <a:ea typeface="Calibri" panose="020F0502020204030204" pitchFamily="34" charset="0"/>
                <a:cs typeface="Times New Roman" panose="02020603050405020304" pitchFamily="18" charset="0"/>
              </a:rPr>
              <a:t>Para que el proceso de desarrollo organizacional sea posible se deben aplicar, los siguientes elementos que ayuden a estructurarlo de manera eficiente. Ya que la empresa tiene ciertas variaciones, que la hacen original y única. Los siguientes son los elementos generales: </a:t>
            </a:r>
          </a:p>
        </p:txBody>
      </p:sp>
    </p:spTree>
    <p:extLst>
      <p:ext uri="{BB962C8B-B14F-4D97-AF65-F5344CB8AC3E}">
        <p14:creationId xmlns:p14="http://schemas.microsoft.com/office/powerpoint/2010/main" val="3989350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3" name="CuadroTexto 2">
            <a:extLst>
              <a:ext uri="{FF2B5EF4-FFF2-40B4-BE49-F238E27FC236}">
                <a16:creationId xmlns:a16="http://schemas.microsoft.com/office/drawing/2014/main" id="{BD15E873-0EF5-191B-EB08-133ECE58C765}"/>
              </a:ext>
            </a:extLst>
          </p:cNvPr>
          <p:cNvSpPr txBox="1"/>
          <p:nvPr/>
        </p:nvSpPr>
        <p:spPr>
          <a:xfrm>
            <a:off x="611560" y="411510"/>
            <a:ext cx="8352928" cy="4139723"/>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1. Organización </a:t>
            </a: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000" dirty="0">
                <a:effectLst/>
                <a:latin typeface="Calibri" panose="020F0502020204030204" pitchFamily="34" charset="0"/>
                <a:ea typeface="Calibri" panose="020F0502020204030204" pitchFamily="34" charset="0"/>
                <a:cs typeface="Times New Roman" panose="02020603050405020304" pitchFamily="18" charset="0"/>
              </a:rPr>
              <a:t>Consiste en definir bien las áreas de </a:t>
            </a:r>
            <a:r>
              <a:rPr lang="es-MX" sz="2000" dirty="0">
                <a:latin typeface="Calibri" panose="020F0502020204030204" pitchFamily="34" charset="0"/>
                <a:ea typeface="Calibri" panose="020F0502020204030204" pitchFamily="34" charset="0"/>
                <a:cs typeface="Times New Roman" panose="02020603050405020304" pitchFamily="18" charset="0"/>
              </a:rPr>
              <a:t>la</a:t>
            </a:r>
            <a:r>
              <a:rPr lang="es-MX" sz="2000" dirty="0">
                <a:effectLst/>
                <a:latin typeface="Calibri" panose="020F0502020204030204" pitchFamily="34" charset="0"/>
                <a:ea typeface="Calibri" panose="020F0502020204030204" pitchFamily="34" charset="0"/>
                <a:cs typeface="Times New Roman" panose="02020603050405020304" pitchFamily="18" charset="0"/>
              </a:rPr>
              <a:t> empresa en las que se va a concentrar el proceso de desarrollo organizacional. </a:t>
            </a:r>
          </a:p>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2. Equipo de trabajo </a:t>
            </a: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000" dirty="0">
                <a:effectLst/>
                <a:latin typeface="Calibri" panose="020F0502020204030204" pitchFamily="34" charset="0"/>
                <a:ea typeface="Calibri" panose="020F0502020204030204" pitchFamily="34" charset="0"/>
                <a:cs typeface="Times New Roman" panose="02020603050405020304" pitchFamily="18" charset="0"/>
              </a:rPr>
              <a:t>Como ya mencione, el desarrollo organizacional se enfoca en el talento humano de la empresa, esto es en los jefes de procesos y sus  tripulaciones cuyo principal objetivo es mejorar su compromiso y productividad. Por lo tanto, las intervenciones del desarrollo organizacional deben estar conformadas por colaboradores de diferentes áreas y con distintas visiones. Esto con el fin de dar variedad a las ideas y tácticas a emprender para alcanzar los resultados esperados. </a:t>
            </a:r>
          </a:p>
        </p:txBody>
      </p:sp>
    </p:spTree>
    <p:extLst>
      <p:ext uri="{BB962C8B-B14F-4D97-AF65-F5344CB8AC3E}">
        <p14:creationId xmlns:p14="http://schemas.microsoft.com/office/powerpoint/2010/main" val="3371947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68000">
              <a:schemeClr val="accent1"/>
            </a:gs>
            <a:gs pos="100000">
              <a:schemeClr val="accent5"/>
            </a:gs>
          </a:gsLst>
          <a:path path="circle">
            <a:fillToRect r="100000" b="100000"/>
          </a:path>
          <a:tileRect l="-100000" t="-100000"/>
        </a:gradFill>
        <a:effectLst/>
      </p:bgPr>
    </p:bg>
    <p:spTree>
      <p:nvGrpSpPr>
        <p:cNvPr id="1" name="Shape 197"/>
        <p:cNvGrpSpPr/>
        <p:nvPr/>
      </p:nvGrpSpPr>
      <p:grpSpPr>
        <a:xfrm>
          <a:off x="0" y="0"/>
          <a:ext cx="0" cy="0"/>
          <a:chOff x="0" y="0"/>
          <a:chExt cx="0" cy="0"/>
        </a:xfrm>
      </p:grpSpPr>
      <p:sp>
        <p:nvSpPr>
          <p:cNvPr id="198" name="Google Shape;198;p25"/>
          <p:cNvSpPr/>
          <p:nvPr/>
        </p:nvSpPr>
        <p:spPr>
          <a:xfrm>
            <a:off x="514725" y="637784"/>
            <a:ext cx="8171736" cy="3892835"/>
          </a:xfrm>
          <a:custGeom>
            <a:avLst/>
            <a:gdLst/>
            <a:ahLst/>
            <a:cxnLst/>
            <a:rect l="l" t="t" r="r" b="b"/>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chemeClr val="dk1"/>
          </a:solidFill>
          <a:ln>
            <a:noFill/>
          </a:ln>
          <a:effectLst>
            <a:outerShdw blurRad="271463"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5"/>
          <p:cNvSpPr txBox="1">
            <a:spLocks noGrp="1"/>
          </p:cNvSpPr>
          <p:nvPr>
            <p:ph type="title" idx="4294967295"/>
          </p:nvPr>
        </p:nvSpPr>
        <p:spPr>
          <a:xfrm>
            <a:off x="855300" y="302600"/>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Mapa Mundial</a:t>
            </a:r>
            <a:endParaRPr dirty="0"/>
          </a:p>
        </p:txBody>
      </p:sp>
      <p:sp>
        <p:nvSpPr>
          <p:cNvPr id="200" name="Google Shape;200;p25"/>
          <p:cNvSpPr/>
          <p:nvPr/>
        </p:nvSpPr>
        <p:spPr>
          <a:xfrm>
            <a:off x="1403648" y="2190153"/>
            <a:ext cx="576064" cy="165573"/>
          </a:xfrm>
          <a:prstGeom prst="wedgeRectCallout">
            <a:avLst>
              <a:gd name="adj1" fmla="val -21428"/>
              <a:gd name="adj2" fmla="val 8428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solidFill>
                  <a:schemeClr val="dk1"/>
                </a:solidFill>
                <a:latin typeface="Red Hat Text"/>
                <a:ea typeface="Red Hat Text"/>
                <a:cs typeface="Red Hat Text"/>
                <a:sym typeface="Red Hat Text"/>
              </a:rPr>
              <a:t>office</a:t>
            </a:r>
            <a:endParaRPr sz="800" dirty="0">
              <a:solidFill>
                <a:schemeClr val="dk1"/>
              </a:solidFill>
              <a:latin typeface="Red Hat Text"/>
              <a:ea typeface="Red Hat Text"/>
              <a:cs typeface="Red Hat Text"/>
              <a:sym typeface="Red Hat Text"/>
            </a:endParaRPr>
          </a:p>
        </p:txBody>
      </p:sp>
      <p:sp>
        <p:nvSpPr>
          <p:cNvPr id="201" name="Google Shape;201;p2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a:t>
            </a:fld>
            <a:endParaRPr/>
          </a:p>
        </p:txBody>
      </p:sp>
      <p:sp>
        <p:nvSpPr>
          <p:cNvPr id="202" name="Google Shape;202;p25"/>
          <p:cNvSpPr txBox="1">
            <a:spLocks noGrp="1"/>
          </p:cNvSpPr>
          <p:nvPr>
            <p:ph type="body" idx="4294967295"/>
          </p:nvPr>
        </p:nvSpPr>
        <p:spPr>
          <a:xfrm>
            <a:off x="457200" y="4756975"/>
            <a:ext cx="7719300" cy="3069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2000" b="1" dirty="0"/>
              <a:t>Grupo Consultoria </a:t>
            </a:r>
            <a:r>
              <a:rPr lang="en" sz="2000" b="1" dirty="0">
                <a:solidFill>
                  <a:schemeClr val="accent2">
                    <a:lumMod val="60000"/>
                    <a:lumOff val="40000"/>
                  </a:schemeClr>
                </a:solidFill>
              </a:rPr>
              <a:t>ATD</a:t>
            </a:r>
            <a:endParaRPr sz="2000" dirty="0"/>
          </a:p>
          <a:p>
            <a:pPr marL="0" lvl="0" indent="0" algn="l" rtl="0">
              <a:spcBef>
                <a:spcPts val="600"/>
              </a:spcBef>
              <a:spcAft>
                <a:spcPts val="600"/>
              </a:spcAft>
              <a:buNone/>
            </a:pPr>
            <a:endParaRPr sz="9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3" name="CuadroTexto 2">
            <a:extLst>
              <a:ext uri="{FF2B5EF4-FFF2-40B4-BE49-F238E27FC236}">
                <a16:creationId xmlns:a16="http://schemas.microsoft.com/office/drawing/2014/main" id="{C83C5576-5E3F-B8CB-9E25-7B240ABD81A0}"/>
              </a:ext>
            </a:extLst>
          </p:cNvPr>
          <p:cNvSpPr txBox="1"/>
          <p:nvPr/>
        </p:nvSpPr>
        <p:spPr>
          <a:xfrm>
            <a:off x="683568" y="411510"/>
            <a:ext cx="8208912" cy="4139723"/>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3. Cooperación </a:t>
            </a: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000" dirty="0">
                <a:effectLst/>
                <a:latin typeface="Calibri" panose="020F0502020204030204" pitchFamily="34" charset="0"/>
                <a:ea typeface="Calibri" panose="020F0502020204030204" pitchFamily="34" charset="0"/>
                <a:cs typeface="Times New Roman" panose="02020603050405020304" pitchFamily="18" charset="0"/>
              </a:rPr>
              <a:t>Ningún cambio interno puede lograrse sin el trabajo en tripulación. Si bien no todos los integrantes tienen el mismo nivel de compromiso (debido a otras actividades), es importante que estén al tanto de las mejoras que se realizan en materia de desarrollo organizacional y que, en caso de requerirlo, opinen, apoyen o hagan propuestas. </a:t>
            </a:r>
          </a:p>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4. Objetivos y metas </a:t>
            </a: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000" dirty="0">
                <a:effectLst/>
                <a:latin typeface="Calibri" panose="020F0502020204030204" pitchFamily="34" charset="0"/>
                <a:ea typeface="Calibri" panose="020F0502020204030204" pitchFamily="34" charset="0"/>
                <a:cs typeface="Times New Roman" panose="02020603050405020304" pitchFamily="18" charset="0"/>
              </a:rPr>
              <a:t>No puedes partir hacia ningún destino si antes no estás seguro a dónde debes o quieres ir. Lo mismo pasa con el proceso de desarrollo organizacional. Si no sabes qué metas cumplir, no podrás idear las técnicas adecuadas para alcanzarlas. </a:t>
            </a:r>
          </a:p>
        </p:txBody>
      </p:sp>
    </p:spTree>
    <p:extLst>
      <p:ext uri="{BB962C8B-B14F-4D97-AF65-F5344CB8AC3E}">
        <p14:creationId xmlns:p14="http://schemas.microsoft.com/office/powerpoint/2010/main" val="2434481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4" name="CuadroTexto 3">
            <a:extLst>
              <a:ext uri="{FF2B5EF4-FFF2-40B4-BE49-F238E27FC236}">
                <a16:creationId xmlns:a16="http://schemas.microsoft.com/office/drawing/2014/main" id="{4D19BC90-B5AD-2B07-2DC2-C7F2A78F4585}"/>
              </a:ext>
            </a:extLst>
          </p:cNvPr>
          <p:cNvSpPr txBox="1"/>
          <p:nvPr/>
        </p:nvSpPr>
        <p:spPr>
          <a:xfrm>
            <a:off x="467544" y="339502"/>
            <a:ext cx="8208912" cy="4314964"/>
          </a:xfrm>
          <a:prstGeom prst="rect">
            <a:avLst/>
          </a:prstGeom>
          <a:noFill/>
        </p:spPr>
        <p:txBody>
          <a:bodyPr wrap="square">
            <a:spAutoFit/>
          </a:bodyPr>
          <a:lstStyle/>
          <a:p>
            <a:pPr>
              <a:lnSpc>
                <a:spcPct val="107000"/>
              </a:lnSpc>
              <a:spcAft>
                <a:spcPts val="800"/>
              </a:spcAft>
            </a:pPr>
            <a:r>
              <a:rPr lang="es-MX" sz="14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s-MX" sz="1800" b="1" dirty="0">
                <a:effectLst/>
                <a:latin typeface="Calibri" panose="020F0502020204030204" pitchFamily="34" charset="0"/>
                <a:ea typeface="Calibri" panose="020F0502020204030204" pitchFamily="34" charset="0"/>
                <a:cs typeface="Times New Roman" panose="02020603050405020304" pitchFamily="18" charset="0"/>
              </a:rPr>
              <a:t>1. Fomentar la colaboración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El desarrollo organizacional busca que los vínculos y conexiones entre colaboradores sean positivas, ya sea dentro de un área o en diferentes. Desenvolverse en un clima laboral armonioso aumenta el compromiso de los empleados con la empresa y todos están seguros de que pueden contar con el otro para ayudarse en caso de necesitarlo. </a:t>
            </a:r>
          </a:p>
          <a:p>
            <a:pPr>
              <a:lnSpc>
                <a:spcPct val="107000"/>
              </a:lnSpc>
              <a:spcAft>
                <a:spcPts val="800"/>
              </a:spcAft>
            </a:pPr>
            <a:r>
              <a:rPr lang="es-MX" sz="1800" b="1" dirty="0">
                <a:effectLst/>
                <a:latin typeface="Calibri" panose="020F0502020204030204" pitchFamily="34" charset="0"/>
                <a:ea typeface="Calibri" panose="020F0502020204030204" pitchFamily="34" charset="0"/>
                <a:cs typeface="Times New Roman" panose="02020603050405020304" pitchFamily="18" charset="0"/>
              </a:rPr>
              <a:t>2. Desarrollar y fomentar la comunicación interna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Las intervenciones del desarrollo organizacional buscan establecer vínculos informativos entre las diferentes áreas que conforman la empresa. Esta comunicación, de preferencia, debe abarcar todo el organigrama para evitar vacíos o pérdidas de información. </a:t>
            </a:r>
          </a:p>
          <a:p>
            <a:pPr>
              <a:lnSpc>
                <a:spcPct val="107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La comunicación interna puede valerse de lineamientos que ayuden a establecer comportamientos acordes a los valores de la empresa. Esto genera la identidad corporativa que brinda mayor estabilidad a los jefes de procesos y empleados y los impulsa a mantener un clima laboral cálido y comprometido</a:t>
            </a:r>
            <a:r>
              <a:rPr lang="es-MX" sz="14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2667758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D36B3CCA-9286-F1EF-DFF1-A480F191CE3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BCB20F6-2940-4C81-22D5-86383CC0D004}"/>
              </a:ext>
            </a:extLst>
          </p:cNvPr>
          <p:cNvSpPr txBox="1"/>
          <p:nvPr/>
        </p:nvSpPr>
        <p:spPr>
          <a:xfrm>
            <a:off x="539552" y="267494"/>
            <a:ext cx="8280920" cy="4308167"/>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3. Generar sentido de permanencia</a:t>
            </a:r>
          </a:p>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000" dirty="0">
                <a:effectLst/>
                <a:latin typeface="Calibri" panose="020F0502020204030204" pitchFamily="34" charset="0"/>
                <a:ea typeface="Calibri" panose="020F0502020204030204" pitchFamily="34" charset="0"/>
                <a:cs typeface="Times New Roman" panose="02020603050405020304" pitchFamily="18" charset="0"/>
              </a:rPr>
              <a:t>De forma complementaria al punto anterior, el desarrollo organizacional busca crear o aumentar el sentido de pertenencia de los colaboradores con la empresa. Esto significa desarrollar buenas relaciones humanas, tanto que los empleados consideren al trabajo como un segundo hogar. </a:t>
            </a:r>
          </a:p>
          <a:p>
            <a:pPr>
              <a:lnSpc>
                <a:spcPct val="107000"/>
              </a:lnSpc>
              <a:spcAft>
                <a:spcPts val="800"/>
              </a:spcAft>
            </a:pPr>
            <a:r>
              <a:rPr lang="es-MX" sz="2000" dirty="0">
                <a:effectLst/>
                <a:latin typeface="Calibri" panose="020F0502020204030204" pitchFamily="34" charset="0"/>
                <a:ea typeface="Calibri" panose="020F0502020204030204" pitchFamily="34" charset="0"/>
                <a:cs typeface="Times New Roman" panose="02020603050405020304" pitchFamily="18" charset="0"/>
              </a:rPr>
              <a:t>La pertenencia también celebra la diversidad entre las áreas y colaboradores, ya que así todos pueden expresarse libremente. Dicha libertad de pensamiento brinda la oportunidad de abrirse a nuevas ideas positivas que impulsen la productividad de la empresa. </a:t>
            </a:r>
          </a:p>
        </p:txBody>
      </p:sp>
    </p:spTree>
    <p:extLst>
      <p:ext uri="{BB962C8B-B14F-4D97-AF65-F5344CB8AC3E}">
        <p14:creationId xmlns:p14="http://schemas.microsoft.com/office/powerpoint/2010/main" val="2709866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0A674A8D-1172-51FC-7A1C-571448335DD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926F6CC-7C20-D7B8-7930-28AC5508BDFB}"/>
              </a:ext>
            </a:extLst>
          </p:cNvPr>
          <p:cNvSpPr txBox="1"/>
          <p:nvPr/>
        </p:nvSpPr>
        <p:spPr>
          <a:xfrm>
            <a:off x="179512" y="123478"/>
            <a:ext cx="8784976" cy="4935069"/>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4. Cultiva la proactividad entre colaboradores</a:t>
            </a: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Un colaborador no tiene que interactuar únicamente con sus compañeros de área. La empresa requiere que todos los jefes de procesos y empleados colaboren entre sí para impulsarse y llegar más rápido a sus metas. </a:t>
            </a: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La empresa con Jefes de procesos y colaboradores proactivos está capacitada para anticiparse a diferentes eventos que pudieran ocurrir. Además, tiene la capacidad de tomar decisiones en cada momento sin importar el nivel de presión por el que puedan estar pasando. </a:t>
            </a:r>
          </a:p>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5. Mejorar la eficiencia y la productividad en todos los niveles de la compañía</a:t>
            </a: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El desarrollo organizacional busca optimizar los procesos internos y eliminar cualquier obstáculo que pueda afectar la eficiencia y la productividad. Esto puede implicar la implementación de nuevas tecnologías, la simplificación de procedimientos o la reorganización de equipos de trabajo para maximizar la eficacia operativa</a:t>
            </a:r>
            <a:r>
              <a:rPr lang="es-MX" sz="1400" dirty="0">
                <a:effectLst/>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1437459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0999C13D-2955-1C2A-4619-628D145D70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27F1681-6499-C054-CF93-B48FD71C0DEB}"/>
              </a:ext>
            </a:extLst>
          </p:cNvPr>
          <p:cNvSpPr txBox="1"/>
          <p:nvPr/>
        </p:nvSpPr>
        <p:spPr>
          <a:xfrm>
            <a:off x="395536" y="195486"/>
            <a:ext cx="8640960" cy="4346126"/>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6. Promueve un ambiente de trabajo.</a:t>
            </a: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Una parte integral del desarrollo organizacional es crear un entorno laboral donde todas las voces sean valoradas y respetadas. Se fomenta la diversidad en todos los aspectos, incluidos el género, la edad</a:t>
            </a:r>
            <a:r>
              <a:rPr lang="es-MX" sz="1800" dirty="0">
                <a:latin typeface="Calibri" panose="020F0502020204030204" pitchFamily="34" charset="0"/>
                <a:ea typeface="Calibri" panose="020F0502020204030204" pitchFamily="34" charset="0"/>
                <a:cs typeface="Times New Roman" panose="02020603050405020304" pitchFamily="18" charset="0"/>
              </a:rPr>
              <a:t> </a:t>
            </a:r>
            <a:r>
              <a:rPr lang="es-MX" sz="1800" dirty="0">
                <a:effectLst/>
                <a:latin typeface="Calibri" panose="020F0502020204030204" pitchFamily="34" charset="0"/>
                <a:ea typeface="Calibri" panose="020F0502020204030204" pitchFamily="34" charset="0"/>
                <a:cs typeface="Times New Roman" panose="02020603050405020304" pitchFamily="18" charset="0"/>
              </a:rPr>
              <a:t>y las habilidades, lo que contribuye a una cultura de respeto mutuo, creatividad y colaboración.</a:t>
            </a:r>
          </a:p>
          <a:p>
            <a:pPr>
              <a:lnSpc>
                <a:spcPct val="107000"/>
              </a:lnSpc>
              <a:spcAft>
                <a:spcPts val="800"/>
              </a:spcAft>
            </a:pP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7. Fomenta el liderazgo y la toma de decisiones participativas</a:t>
            </a: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El desarrollo organizacional busca empoderar a los líderes y fomentar un estilo de liderazgo que promueva la participación activa de los empleados en la toma de decisiones. Se alienta a los líderes a ser inclusivos, transparentes y a brindar oportunidades para que todos los integrantes de la tripulación contribuyan con ideas y soluciones.</a:t>
            </a:r>
          </a:p>
        </p:txBody>
      </p:sp>
    </p:spTree>
    <p:extLst>
      <p:ext uri="{BB962C8B-B14F-4D97-AF65-F5344CB8AC3E}">
        <p14:creationId xmlns:p14="http://schemas.microsoft.com/office/powerpoint/2010/main" val="1673863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5397C171-762A-2B82-5395-06D95013109E}"/>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179F70E-6799-1DA8-D9B4-11D9C6FBE320}"/>
              </a:ext>
            </a:extLst>
          </p:cNvPr>
          <p:cNvSpPr txBox="1"/>
          <p:nvPr/>
        </p:nvSpPr>
        <p:spPr>
          <a:xfrm>
            <a:off x="395536" y="122970"/>
            <a:ext cx="8424936" cy="4434868"/>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8. Establece una cultura organizacional orientada al aprendizaje y la innovación</a:t>
            </a:r>
          </a:p>
          <a:p>
            <a:pPr>
              <a:lnSpc>
                <a:spcPct val="107000"/>
              </a:lnSpc>
              <a:spcAft>
                <a:spcPts val="800"/>
              </a:spcAft>
            </a:pPr>
            <a:r>
              <a:rPr lang="es-MX" sz="1700" dirty="0">
                <a:effectLst/>
                <a:latin typeface="Calibri" panose="020F0502020204030204" pitchFamily="34" charset="0"/>
                <a:ea typeface="Calibri" panose="020F0502020204030204" pitchFamily="34" charset="0"/>
                <a:cs typeface="Times New Roman" panose="02020603050405020304" pitchFamily="18" charset="0"/>
              </a:rPr>
              <a:t>El desarrollo organizacional promueve una mentalidad de aprendizaje continuo y mejora constante. Se alienta a los jefes de procesos y empleados a buscar nuevas formas de hacer las cosas, a experimentar y a aprender de los errores. Esto crea una cultura de innovación donde la adaptabilidad y la creatividad son valoradas y recompensadas.</a:t>
            </a:r>
          </a:p>
          <a:p>
            <a:pPr>
              <a:lnSpc>
                <a:spcPct val="107000"/>
              </a:lnSpc>
              <a:spcAft>
                <a:spcPts val="800"/>
              </a:spcAft>
            </a:pPr>
            <a:r>
              <a:rPr lang="es-MX" sz="1700" dirty="0">
                <a:effectLst/>
                <a:latin typeface="Calibri" panose="020F0502020204030204" pitchFamily="34" charset="0"/>
                <a:ea typeface="Calibri" panose="020F0502020204030204" pitchFamily="34" charset="0"/>
                <a:cs typeface="Times New Roman" panose="02020603050405020304" pitchFamily="18" charset="0"/>
              </a:rPr>
              <a:t>Algo que puede fomentar este proceso es el reconocido método Kaizen, que es un enfoque japonés que se centra en la mejora continua a través de pequeños cambios incrementales realizados por todos los integrantes de la empresa. En el contexto del desarrollo organizacional, el método Kaizen promueve una cultura de mejora continua, donde se alienta a los  jefes de procesos y empleados a identificar y eliminar desperdicios, optimizar procesos y buscar constantemente formas de hacer las cosas mejor. Este enfoque se alinea estrechamente con los objetivos del desarrollo organizacional de mejorar la eficiencia, la productividad y la calidad en todos los niveles de la organización.</a:t>
            </a:r>
          </a:p>
        </p:txBody>
      </p:sp>
    </p:spTree>
    <p:extLst>
      <p:ext uri="{BB962C8B-B14F-4D97-AF65-F5344CB8AC3E}">
        <p14:creationId xmlns:p14="http://schemas.microsoft.com/office/powerpoint/2010/main" val="3395006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C0209A8F-8CE5-A425-D6D1-65529B800FF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C8DBC93-B751-4450-B430-91496CBA55B6}"/>
              </a:ext>
            </a:extLst>
          </p:cNvPr>
          <p:cNvSpPr txBox="1"/>
          <p:nvPr/>
        </p:nvSpPr>
        <p:spPr>
          <a:xfrm>
            <a:off x="395536" y="186930"/>
            <a:ext cx="8496944" cy="4775987"/>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9. Optimizar la gestión del talento y el desarrollo de habilidades</a:t>
            </a: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El desarrollo organizacional se enfoca en identificar y desarrollar el potencial de cada empleado. Esto incluye programas de formación,  capacitación, desarrollo, mentoría y coaching, así como la creación de oportunidades de crecimiento profesional. Al invertir en el desarrollo del talento, la empresa pueden mejorar el compromiso, la retención y el desempeño de sus empleados</a:t>
            </a:r>
            <a:r>
              <a:rPr lang="es-MX" sz="14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es-MX"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2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10. Adaptarse de manera ágil y efectiva a los cambios del entorno empresarial</a:t>
            </a: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En un mundo empresarial en constante cambio, la capacidad de adaptación es crucial para la supervivencia y el éxito a largo plazo. El desarrollo organizacional ayuda a la empresa a ser mas ágil y flexible, preparándola para enfrentar el desafío emergente y capitalizar nuevas oportunidades. Esto implica estar atento a las tendencias del mercado, anticipar cambios y ajustar estrategias y procesos según sea necesario.</a:t>
            </a:r>
          </a:p>
        </p:txBody>
      </p:sp>
    </p:spTree>
    <p:extLst>
      <p:ext uri="{BB962C8B-B14F-4D97-AF65-F5344CB8AC3E}">
        <p14:creationId xmlns:p14="http://schemas.microsoft.com/office/powerpoint/2010/main" val="18581446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186AC463-7995-0C4D-730B-DE52EC6D50D0}"/>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05EDDD9C-636A-8683-4805-A94C93C4BB1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3999" cy="5143500"/>
          </a:xfrm>
          <a:prstGeom prst="rect">
            <a:avLst/>
          </a:prstGeom>
          <a:noFill/>
          <a:ln>
            <a:noFill/>
          </a:ln>
        </p:spPr>
      </p:pic>
    </p:spTree>
    <p:extLst>
      <p:ext uri="{BB962C8B-B14F-4D97-AF65-F5344CB8AC3E}">
        <p14:creationId xmlns:p14="http://schemas.microsoft.com/office/powerpoint/2010/main" val="12604558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80A46862-3FE5-8558-9235-DC23B10F447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0190F121-17E2-2E3E-4FE4-4432AD143F4D}"/>
              </a:ext>
            </a:extLst>
          </p:cNvPr>
          <p:cNvSpPr txBox="1"/>
          <p:nvPr/>
        </p:nvSpPr>
        <p:spPr>
          <a:xfrm>
            <a:off x="251520" y="21265"/>
            <a:ext cx="8712968" cy="4675447"/>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Proceso del desarrollo organizacional</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400" dirty="0">
                <a:effectLst/>
                <a:latin typeface="Calibri" panose="020F0502020204030204" pitchFamily="34" charset="0"/>
                <a:ea typeface="Calibri" panose="020F0502020204030204" pitchFamily="34" charset="0"/>
                <a:cs typeface="Times New Roman" panose="02020603050405020304" pitchFamily="18" charset="0"/>
              </a:rPr>
              <a:t> </a:t>
            </a:r>
          </a:p>
          <a:p>
            <a:pPr marL="457200" indent="-457200">
              <a:lnSpc>
                <a:spcPct val="107000"/>
              </a:lnSpc>
              <a:spcAft>
                <a:spcPts val="800"/>
              </a:spcAft>
              <a:buAutoNum type="arabicPeriod"/>
            </a:pPr>
            <a:r>
              <a:rPr lang="es-MX" sz="2400" b="1" dirty="0">
                <a:effectLst/>
                <a:latin typeface="Calibri" panose="020F0502020204030204" pitchFamily="34" charset="0"/>
                <a:ea typeface="Calibri" panose="020F0502020204030204" pitchFamily="34" charset="0"/>
                <a:cs typeface="Times New Roman" panose="02020603050405020304" pitchFamily="18" charset="0"/>
              </a:rPr>
              <a:t>Diagnóstico </a:t>
            </a:r>
          </a:p>
          <a:p>
            <a:pPr>
              <a:lnSpc>
                <a:spcPct val="107000"/>
              </a:lnSpc>
              <a:spcAft>
                <a:spcPts val="800"/>
              </a:spcAft>
            </a:pP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El diagnóstico es la primera etapa del desarrollo organizacional y </a:t>
            </a:r>
            <a:r>
              <a:rPr lang="es-MX" sz="1800" b="1" dirty="0">
                <a:effectLst/>
                <a:latin typeface="Calibri" panose="020F0502020204030204" pitchFamily="34" charset="0"/>
                <a:ea typeface="Calibri" panose="020F0502020204030204" pitchFamily="34" charset="0"/>
                <a:cs typeface="Times New Roman" panose="02020603050405020304" pitchFamily="18" charset="0"/>
              </a:rPr>
              <a:t>busca evaluar la situación actual de la empresa para identificar los problemas existentes</a:t>
            </a:r>
            <a:r>
              <a:rPr lang="es-MX" sz="1800" dirty="0">
                <a:effectLst/>
                <a:latin typeface="Calibri" panose="020F0502020204030204" pitchFamily="34" charset="0"/>
                <a:ea typeface="Calibri" panose="020F0502020204030204" pitchFamily="34" charset="0"/>
                <a:cs typeface="Times New Roman" panose="02020603050405020304" pitchFamily="18" charset="0"/>
              </a:rPr>
              <a:t>. Esta evaluación se va a realizar a través de encuestas o entrevistas al personal de la compañía. El diagrama de Ishikawa es la herramienta de análisis de causa y efecto que se utiliza para identificar y visualizar las posibles causas de un problema específico.</a:t>
            </a: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En el contexto del desarrollo organizacional, este diagrama es una herramienta útil durante el proceso de diagnóstico para identificar las áreas de mejora y las causas subyacentes de los problemas organizacionales. Ayuda a comprender la complejidad de los problemas y a identificar las intervenciones necesarias para abordarlos de manera efectiva.</a:t>
            </a:r>
          </a:p>
        </p:txBody>
      </p:sp>
    </p:spTree>
    <p:extLst>
      <p:ext uri="{BB962C8B-B14F-4D97-AF65-F5344CB8AC3E}">
        <p14:creationId xmlns:p14="http://schemas.microsoft.com/office/powerpoint/2010/main" val="39401100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A8995F43-9918-9E95-0C14-23EFB23733E0}"/>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A682E1F-66E2-4FBF-2957-6699E4EDE49B}"/>
              </a:ext>
            </a:extLst>
          </p:cNvPr>
          <p:cNvSpPr txBox="1"/>
          <p:nvPr/>
        </p:nvSpPr>
        <p:spPr>
          <a:xfrm>
            <a:off x="611560" y="411510"/>
            <a:ext cx="8352928" cy="4626908"/>
          </a:xfrm>
          <a:prstGeom prst="rect">
            <a:avLst/>
          </a:prstGeom>
          <a:noFill/>
        </p:spPr>
        <p:txBody>
          <a:bodyPr wrap="square">
            <a:spAutoFit/>
          </a:bodyPr>
          <a:lstStyle/>
          <a:p>
            <a:pPr>
              <a:lnSpc>
                <a:spcPct val="107000"/>
              </a:lnSpc>
              <a:spcAft>
                <a:spcPts val="800"/>
              </a:spcAft>
            </a:pPr>
            <a:r>
              <a:rPr lang="es-MX" sz="2400" dirty="0">
                <a:effectLst/>
                <a:latin typeface="Calibri" panose="020F0502020204030204" pitchFamily="34" charset="0"/>
                <a:ea typeface="Calibri" panose="020F0502020204030204" pitchFamily="34" charset="0"/>
                <a:cs typeface="Times New Roman" panose="02020603050405020304" pitchFamily="18" charset="0"/>
              </a:rPr>
              <a:t>La información recolectada ayudará a saber en dónde están concentrados los problemas; con esta visualización, será mucho más fácil establecer objetivos y prioridades para la resolución de dichos problemas. </a:t>
            </a:r>
          </a:p>
          <a:p>
            <a:pPr>
              <a:lnSpc>
                <a:spcPct val="107000"/>
              </a:lnSpc>
              <a:spcAft>
                <a:spcPts val="800"/>
              </a:spcAft>
            </a:pP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400" dirty="0">
                <a:effectLst/>
                <a:latin typeface="Calibri" panose="020F0502020204030204" pitchFamily="34" charset="0"/>
                <a:ea typeface="Calibri" panose="020F0502020204030204" pitchFamily="34" charset="0"/>
                <a:cs typeface="Times New Roman" panose="02020603050405020304" pitchFamily="18" charset="0"/>
              </a:rPr>
              <a:t>Para que esta etapa tenga efectividad es imprescindible la cooperación y sinceridad de todos los colaboradores. Si consideras que algunas personas podrían sentirse presionadas por ejercer su opinión, puedes optar por encuestas anónimas que les den mayor confianza de escribir honestamente lo que más les preocupa. </a:t>
            </a:r>
          </a:p>
        </p:txBody>
      </p:sp>
    </p:spTree>
    <p:extLst>
      <p:ext uri="{BB962C8B-B14F-4D97-AF65-F5344CB8AC3E}">
        <p14:creationId xmlns:p14="http://schemas.microsoft.com/office/powerpoint/2010/main" val="2522432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 name="Título 1">
            <a:extLst>
              <a:ext uri="{FF2B5EF4-FFF2-40B4-BE49-F238E27FC236}">
                <a16:creationId xmlns:a16="http://schemas.microsoft.com/office/drawing/2014/main" id="{A72C2EF0-458A-71A6-ADF3-A9F4B8E6E751}"/>
              </a:ext>
            </a:extLst>
          </p:cNvPr>
          <p:cNvSpPr>
            <a:spLocks noGrp="1"/>
          </p:cNvSpPr>
          <p:nvPr>
            <p:ph type="ctrTitle"/>
          </p:nvPr>
        </p:nvSpPr>
        <p:spPr>
          <a:xfrm>
            <a:off x="467544" y="803846"/>
            <a:ext cx="8496944" cy="4142804"/>
          </a:xfrm>
        </p:spPr>
        <p:txBody>
          <a:bodyPr/>
          <a:lstStyle/>
          <a:p>
            <a:pPr>
              <a:lnSpc>
                <a:spcPct val="107000"/>
              </a:lnSpc>
              <a:spcAft>
                <a:spcPts val="800"/>
              </a:spcAft>
            </a:pPr>
            <a:r>
              <a:rPr lang="es-MX" sz="2400" b="1" dirty="0">
                <a:effectLst/>
                <a:latin typeface="+mj-lt"/>
                <a:ea typeface="Calibri" panose="020F0502020204030204" pitchFamily="34" charset="0"/>
                <a:cs typeface="Times New Roman" panose="02020603050405020304" pitchFamily="18" charset="0"/>
              </a:rPr>
              <a:t>La memoria depende del ritmo circadiano</a:t>
            </a:r>
            <a:br>
              <a:rPr lang="es-MX" sz="2400" b="1" dirty="0">
                <a:effectLst/>
                <a:latin typeface="+mj-lt"/>
                <a:ea typeface="Calibri" panose="020F0502020204030204" pitchFamily="34" charset="0"/>
                <a:cs typeface="Times New Roman" panose="02020603050405020304" pitchFamily="18" charset="0"/>
              </a:rPr>
            </a:br>
            <a:r>
              <a:rPr lang="es-MX" sz="2400" dirty="0">
                <a:effectLst/>
                <a:latin typeface="+mj-lt"/>
                <a:ea typeface="Calibri" panose="020F0502020204030204" pitchFamily="34" charset="0"/>
                <a:cs typeface="Times New Roman" panose="02020603050405020304" pitchFamily="18" charset="0"/>
              </a:rPr>
              <a:t> </a:t>
            </a:r>
            <a:br>
              <a:rPr lang="es-MX" sz="2400" dirty="0">
                <a:effectLst/>
                <a:latin typeface="+mj-lt"/>
                <a:ea typeface="Calibri" panose="020F0502020204030204" pitchFamily="34" charset="0"/>
                <a:cs typeface="Times New Roman" panose="02020603050405020304" pitchFamily="18" charset="0"/>
              </a:rPr>
            </a:br>
            <a:r>
              <a:rPr lang="es-MX" sz="2400" dirty="0">
                <a:effectLst/>
                <a:latin typeface="+mj-lt"/>
                <a:ea typeface="Calibri" panose="020F0502020204030204" pitchFamily="34" charset="0"/>
                <a:cs typeface="Times New Roman" panose="02020603050405020304" pitchFamily="18" charset="0"/>
              </a:rPr>
              <a:t>¿para que podamos tener una calidad de aprendizaje y adecuado y también depende de la hora del día que elijas para estudiar? Es importante que entiendas que nos preocupan tus habilidades cognitivas como la atención y, lo cual significa que habrá momentos de la jornada en los que serás mucho más receptivo y otros en los que te costará el doble de esfuerzo entender algo. Si quieres sacar el máximo provecho a tus horas de estudio, será mejor que elijas inteligentemente el momento de zambullirte en tus cursos.</a:t>
            </a:r>
            <a:br>
              <a:rPr lang="es-MX" sz="1800" dirty="0">
                <a:effectLst/>
                <a:latin typeface="Calibri" panose="020F0502020204030204" pitchFamily="34" charset="0"/>
                <a:ea typeface="Calibri" panose="020F0502020204030204" pitchFamily="34" charset="0"/>
                <a:cs typeface="Times New Roman" panose="02020603050405020304" pitchFamily="18" charset="0"/>
              </a:rPr>
            </a:br>
            <a:endParaRPr lang="es-MX" dirty="0"/>
          </a:p>
        </p:txBody>
      </p:sp>
      <p:sp>
        <p:nvSpPr>
          <p:cNvPr id="215" name="Google Shape;215;p26"/>
          <p:cNvSpPr txBox="1">
            <a:spLocks noGrp="1"/>
          </p:cNvSpPr>
          <p:nvPr>
            <p:ph type="sldNum" idx="4294967295"/>
          </p:nvPr>
        </p:nvSpPr>
        <p:spPr>
          <a:xfrm>
            <a:off x="8594725" y="4749800"/>
            <a:ext cx="549275" cy="3937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B6B2A993-741A-C0D9-8C7C-4B2F3EB5EB4E}"/>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8B23BD6-B67A-18EB-CEE8-AC840EE99086}"/>
              </a:ext>
            </a:extLst>
          </p:cNvPr>
          <p:cNvSpPr txBox="1"/>
          <p:nvPr/>
        </p:nvSpPr>
        <p:spPr>
          <a:xfrm>
            <a:off x="395536" y="195486"/>
            <a:ext cx="8640960" cy="4642489"/>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2. Planeación  </a:t>
            </a:r>
          </a:p>
          <a:p>
            <a:pPr>
              <a:lnSpc>
                <a:spcPct val="107000"/>
              </a:lnSpc>
              <a:spcAft>
                <a:spcPts val="800"/>
              </a:spcAft>
            </a:pP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En la etapa de planeación significa determinar cuál será el plan de acción. Para ello </a:t>
            </a:r>
            <a:r>
              <a:rPr lang="es-MX" sz="1800" b="1" dirty="0">
                <a:effectLst/>
                <a:latin typeface="Calibri" panose="020F0502020204030204" pitchFamily="34" charset="0"/>
                <a:ea typeface="Calibri" panose="020F0502020204030204" pitchFamily="34" charset="0"/>
                <a:cs typeface="Times New Roman" panose="02020603050405020304" pitchFamily="18" charset="0"/>
              </a:rPr>
              <a:t>deben ponerse sobre la mesa algunas tácticas y actividades de desarrollo organizacional</a:t>
            </a:r>
            <a:r>
              <a:rPr lang="es-MX" sz="1800" dirty="0">
                <a:effectLst/>
                <a:latin typeface="Calibri" panose="020F0502020204030204" pitchFamily="34" charset="0"/>
                <a:ea typeface="Calibri" panose="020F0502020204030204" pitchFamily="34" charset="0"/>
                <a:cs typeface="Times New Roman" panose="02020603050405020304" pitchFamily="18" charset="0"/>
              </a:rPr>
              <a:t> como las siguientes: </a:t>
            </a:r>
          </a:p>
          <a:p>
            <a:pPr marL="342900" lvl="0" indent="-342900">
              <a:lnSpc>
                <a:spcPct val="107000"/>
              </a:lnSpc>
              <a:spcAft>
                <a:spcPts val="800"/>
              </a:spcAft>
              <a:buSzPts val="1000"/>
              <a:buFont typeface="Symbol" panose="05050102010706020507" pitchFamily="18" charset="2"/>
              <a:buChar char=""/>
              <a:tabLst>
                <a:tab pos="457200" algn="l"/>
              </a:tabLst>
            </a:pPr>
            <a:r>
              <a:rPr lang="es-MX" sz="1800" b="1" dirty="0">
                <a:effectLst/>
                <a:latin typeface="Calibri" panose="020F0502020204030204" pitchFamily="34" charset="0"/>
                <a:ea typeface="Calibri" panose="020F0502020204030204" pitchFamily="34" charset="0"/>
                <a:cs typeface="Times New Roman" panose="02020603050405020304" pitchFamily="18" charset="0"/>
              </a:rPr>
              <a:t>Establecimiento de metas:</a:t>
            </a:r>
            <a:r>
              <a:rPr lang="es-MX" sz="1800" dirty="0">
                <a:effectLst/>
                <a:latin typeface="Calibri" panose="020F0502020204030204" pitchFamily="34" charset="0"/>
                <a:ea typeface="Calibri" panose="020F0502020204030204" pitchFamily="34" charset="0"/>
                <a:cs typeface="Times New Roman" panose="02020603050405020304" pitchFamily="18" charset="0"/>
              </a:rPr>
              <a:t> cuáles son los objetivos y los periodos de tiempo en lo que se alcanzarán.</a:t>
            </a:r>
          </a:p>
          <a:p>
            <a:pPr marL="342900" lvl="0" indent="-342900">
              <a:lnSpc>
                <a:spcPct val="107000"/>
              </a:lnSpc>
              <a:spcAft>
                <a:spcPts val="800"/>
              </a:spcAft>
              <a:buSzPts val="1000"/>
              <a:buFont typeface="Symbol" panose="05050102010706020507" pitchFamily="18" charset="2"/>
              <a:buChar char=""/>
              <a:tabLst>
                <a:tab pos="457200" algn="l"/>
              </a:tabLst>
            </a:pPr>
            <a:r>
              <a:rPr lang="es-MX" sz="1800" b="1" dirty="0">
                <a:effectLst/>
                <a:latin typeface="Calibri" panose="020F0502020204030204" pitchFamily="34" charset="0"/>
                <a:ea typeface="Calibri" panose="020F0502020204030204" pitchFamily="34" charset="0"/>
                <a:cs typeface="Times New Roman" panose="02020603050405020304" pitchFamily="18" charset="0"/>
              </a:rPr>
              <a:t>Trabajo en tripulación: </a:t>
            </a:r>
            <a:r>
              <a:rPr lang="es-MX" sz="1800" dirty="0">
                <a:effectLst/>
                <a:latin typeface="Calibri" panose="020F0502020204030204" pitchFamily="34" charset="0"/>
                <a:ea typeface="Calibri" panose="020F0502020204030204" pitchFamily="34" charset="0"/>
                <a:cs typeface="Times New Roman" panose="02020603050405020304" pitchFamily="18" charset="0"/>
              </a:rPr>
              <a:t>quiénes participarán en los procesos, qué actividades realizará cada uno y cómo se apoyarán de otras áreas.</a:t>
            </a:r>
          </a:p>
          <a:p>
            <a:pPr marL="342900" lvl="0" indent="-342900">
              <a:lnSpc>
                <a:spcPct val="107000"/>
              </a:lnSpc>
              <a:spcAft>
                <a:spcPts val="800"/>
              </a:spcAft>
              <a:buSzPts val="1000"/>
              <a:buFont typeface="Symbol" panose="05050102010706020507" pitchFamily="18" charset="2"/>
              <a:buChar char=""/>
              <a:tabLst>
                <a:tab pos="457200" algn="l"/>
              </a:tabLst>
            </a:pPr>
            <a:r>
              <a:rPr lang="es-MX" sz="1800" b="1" dirty="0">
                <a:effectLst/>
                <a:latin typeface="Calibri" panose="020F0502020204030204" pitchFamily="34" charset="0"/>
                <a:ea typeface="Calibri" panose="020F0502020204030204" pitchFamily="34" charset="0"/>
                <a:cs typeface="Times New Roman" panose="02020603050405020304" pitchFamily="18" charset="0"/>
              </a:rPr>
              <a:t>Uso eficiente de los recursos:</a:t>
            </a:r>
            <a:r>
              <a:rPr lang="es-MX" sz="1800" dirty="0">
                <a:effectLst/>
                <a:latin typeface="Calibri" panose="020F0502020204030204" pitchFamily="34" charset="0"/>
                <a:ea typeface="Calibri" panose="020F0502020204030204" pitchFamily="34" charset="0"/>
                <a:cs typeface="Times New Roman" panose="02020603050405020304" pitchFamily="18" charset="0"/>
              </a:rPr>
              <a:t> cómo obtener el mejor provecho de la maquinaria, equipos tecnológicos y otros bienes materiales con que cuenta la empresa, así como evitar robos o desperdicios de materias primas, o mal uso de recursos como el agua o la energía eléctrica.</a:t>
            </a:r>
          </a:p>
        </p:txBody>
      </p:sp>
    </p:spTree>
    <p:extLst>
      <p:ext uri="{BB962C8B-B14F-4D97-AF65-F5344CB8AC3E}">
        <p14:creationId xmlns:p14="http://schemas.microsoft.com/office/powerpoint/2010/main" val="17355423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B7FDCF60-4BDD-D4E0-7210-A99F5C38BC2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81E9CB9-C8A6-39B1-728F-D6F8A5AF30DD}"/>
              </a:ext>
            </a:extLst>
          </p:cNvPr>
          <p:cNvSpPr txBox="1"/>
          <p:nvPr/>
        </p:nvSpPr>
        <p:spPr>
          <a:xfrm>
            <a:off x="395536" y="411510"/>
            <a:ext cx="8424936" cy="3904274"/>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s-MX" sz="2200" b="1" dirty="0">
                <a:effectLst/>
                <a:latin typeface="Calibri" panose="020F0502020204030204" pitchFamily="34" charset="0"/>
                <a:ea typeface="Calibri" panose="020F0502020204030204" pitchFamily="34" charset="0"/>
                <a:cs typeface="Times New Roman" panose="02020603050405020304" pitchFamily="18" charset="0"/>
              </a:rPr>
              <a:t>Gestión de riesgos: </a:t>
            </a:r>
            <a:r>
              <a:rPr lang="es-MX" sz="2200" dirty="0">
                <a:effectLst/>
                <a:latin typeface="Calibri" panose="020F0502020204030204" pitchFamily="34" charset="0"/>
                <a:ea typeface="Calibri" panose="020F0502020204030204" pitchFamily="34" charset="0"/>
                <a:cs typeface="Times New Roman" panose="02020603050405020304" pitchFamily="18" charset="0"/>
              </a:rPr>
              <a:t>cómo garantizar la seguridad de los empleados, proveedores y clientes al interior de la empresa (evitar accidentes, enfermedades y conflictos en el espacio de trabajo).</a:t>
            </a:r>
          </a:p>
          <a:p>
            <a:pPr marL="342900" lvl="0" indent="-342900">
              <a:lnSpc>
                <a:spcPct val="107000"/>
              </a:lnSpc>
              <a:spcAft>
                <a:spcPts val="800"/>
              </a:spcAft>
              <a:buSzPts val="1000"/>
              <a:buFont typeface="Symbol" panose="05050102010706020507" pitchFamily="18" charset="2"/>
              <a:buChar char=""/>
              <a:tabLst>
                <a:tab pos="457200" algn="l"/>
              </a:tabLst>
            </a:pPr>
            <a:r>
              <a:rPr lang="es-MX" sz="2200" b="1" dirty="0">
                <a:effectLst/>
                <a:latin typeface="Calibri" panose="020F0502020204030204" pitchFamily="34" charset="0"/>
                <a:ea typeface="Calibri" panose="020F0502020204030204" pitchFamily="34" charset="0"/>
                <a:cs typeface="Times New Roman" panose="02020603050405020304" pitchFamily="18" charset="0"/>
              </a:rPr>
              <a:t>Mejoras de procesos: </a:t>
            </a:r>
            <a:r>
              <a:rPr lang="es-MX" sz="2200" dirty="0">
                <a:effectLst/>
                <a:latin typeface="Calibri" panose="020F0502020204030204" pitchFamily="34" charset="0"/>
                <a:ea typeface="Calibri" panose="020F0502020204030204" pitchFamily="34" charset="0"/>
                <a:cs typeface="Times New Roman" panose="02020603050405020304" pitchFamily="18" charset="0"/>
              </a:rPr>
              <a:t>cómo realizar el trabajo de manera eficiente y sencilla, apoyarse de capacitaciones para mantener preparado al equipo, ofrecer actualizaciones tecnológicas que faciliten el trabajo, etc.</a:t>
            </a:r>
          </a:p>
          <a:p>
            <a:pPr marL="342900" lvl="0" indent="-342900">
              <a:lnSpc>
                <a:spcPct val="107000"/>
              </a:lnSpc>
              <a:spcAft>
                <a:spcPts val="800"/>
              </a:spcAft>
              <a:buSzPts val="1000"/>
              <a:buFont typeface="Symbol" panose="05050102010706020507" pitchFamily="18" charset="2"/>
              <a:buChar char=""/>
              <a:tabLst>
                <a:tab pos="457200" algn="l"/>
              </a:tabLst>
            </a:pPr>
            <a:r>
              <a:rPr lang="es-MX" sz="2200" b="1" dirty="0">
                <a:effectLst/>
                <a:latin typeface="Calibri" panose="020F0502020204030204" pitchFamily="34" charset="0"/>
                <a:ea typeface="Calibri" panose="020F0502020204030204" pitchFamily="34" charset="0"/>
                <a:cs typeface="Times New Roman" panose="02020603050405020304" pitchFamily="18" charset="0"/>
              </a:rPr>
              <a:t>Identificación de mercados emergentes: </a:t>
            </a:r>
            <a:r>
              <a:rPr lang="es-MX" sz="2200" dirty="0">
                <a:effectLst/>
                <a:latin typeface="Calibri" panose="020F0502020204030204" pitchFamily="34" charset="0"/>
                <a:ea typeface="Calibri" panose="020F0502020204030204" pitchFamily="34" charset="0"/>
                <a:cs typeface="Times New Roman" panose="02020603050405020304" pitchFamily="18" charset="0"/>
              </a:rPr>
              <a:t>cómo aprovechar oportunidades de crecimiento frente a nuevos clientes, canales o mercados internacionales.</a:t>
            </a:r>
          </a:p>
        </p:txBody>
      </p:sp>
    </p:spTree>
    <p:extLst>
      <p:ext uri="{BB962C8B-B14F-4D97-AF65-F5344CB8AC3E}">
        <p14:creationId xmlns:p14="http://schemas.microsoft.com/office/powerpoint/2010/main" val="5665024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0B4F6CF8-DCA3-AE8A-7EDF-167D4A112AA0}"/>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8ACF941-D1FF-901F-7F81-A254CE362720}"/>
              </a:ext>
            </a:extLst>
          </p:cNvPr>
          <p:cNvSpPr txBox="1"/>
          <p:nvPr/>
        </p:nvSpPr>
        <p:spPr>
          <a:xfrm>
            <a:off x="323528" y="250890"/>
            <a:ext cx="8712968" cy="4441088"/>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3. Implementación </a:t>
            </a: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Una vez que se hayan determinado todas las estrategias a seguir, la empresa deberá </a:t>
            </a:r>
            <a:r>
              <a:rPr lang="es-MX" sz="1800" b="1" dirty="0">
                <a:effectLst/>
                <a:latin typeface="Calibri" panose="020F0502020204030204" pitchFamily="34" charset="0"/>
                <a:ea typeface="Calibri" panose="020F0502020204030204" pitchFamily="34" charset="0"/>
                <a:cs typeface="Times New Roman" panose="02020603050405020304" pitchFamily="18" charset="0"/>
              </a:rPr>
              <a:t>hacer los ajustes óptimos para que las situaciones ocurran con base a lo planeado</a:t>
            </a:r>
            <a:r>
              <a:rPr lang="es-MX" sz="1800" dirty="0">
                <a:effectLst/>
                <a:latin typeface="Calibri" panose="020F0502020204030204" pitchFamily="34" charset="0"/>
                <a:ea typeface="Calibri" panose="020F0502020204030204" pitchFamily="34" charset="0"/>
                <a:cs typeface="Times New Roman" panose="02020603050405020304" pitchFamily="18" charset="0"/>
              </a:rPr>
              <a:t>: comunicar a los colaboradores estos cambios, instaurar las prácticas nuevas y monitorear los procesos, para que, en caso necesario, se realicen ajustes.</a:t>
            </a:r>
          </a:p>
          <a:p>
            <a:pPr>
              <a:lnSpc>
                <a:spcPct val="107000"/>
              </a:lnSpc>
              <a:spcAft>
                <a:spcPts val="800"/>
              </a:spcAft>
            </a:pPr>
            <a:r>
              <a:rPr lang="es-MX" sz="1800" b="1" dirty="0">
                <a:effectLst/>
                <a:latin typeface="Calibri" panose="020F0502020204030204" pitchFamily="34" charset="0"/>
                <a:ea typeface="Calibri" panose="020F0502020204030204" pitchFamily="34" charset="0"/>
                <a:cs typeface="Times New Roman" panose="02020603050405020304" pitchFamily="18" charset="0"/>
              </a:rPr>
              <a:t>4. Evaluación y seguimiento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Es muy importante que la retroalimentación sea constante, pues es la mejor manera valorar si las mejoras están funcionando. Si es posible, organicen juntas y reuniones semanales o quincenales para compartir puntos de vista sobre el proceso.</a:t>
            </a: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Al mismo tiempo, pueden consultar algunas herramientas de evaluación de desempeño que brinden una pauta para medir los avances o retrocesos. Hacer esto de manera oportuna da pie a realizar modificaciones o cambios que ayuden a continuar optimizando el clima laboral. </a:t>
            </a:r>
          </a:p>
        </p:txBody>
      </p:sp>
    </p:spTree>
    <p:extLst>
      <p:ext uri="{BB962C8B-B14F-4D97-AF65-F5344CB8AC3E}">
        <p14:creationId xmlns:p14="http://schemas.microsoft.com/office/powerpoint/2010/main" val="3645008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B93E8B4A-EE07-02C8-C81C-2B50F945FC58}"/>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868E779D-E759-8135-B041-5559A7CDEF5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499"/>
          </a:xfrm>
          <a:prstGeom prst="rect">
            <a:avLst/>
          </a:prstGeom>
          <a:noFill/>
          <a:ln>
            <a:noFill/>
          </a:ln>
        </p:spPr>
      </p:pic>
    </p:spTree>
    <p:extLst>
      <p:ext uri="{BB962C8B-B14F-4D97-AF65-F5344CB8AC3E}">
        <p14:creationId xmlns:p14="http://schemas.microsoft.com/office/powerpoint/2010/main" val="40958244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2BF664CC-D595-188A-5DFE-B2D65F8B22D0}"/>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283E73B-3BBE-BB79-5C16-84F300A039CC}"/>
              </a:ext>
            </a:extLst>
          </p:cNvPr>
          <p:cNvSpPr txBox="1"/>
          <p:nvPr/>
        </p:nvSpPr>
        <p:spPr>
          <a:xfrm>
            <a:off x="611560" y="267494"/>
            <a:ext cx="8280920" cy="4552528"/>
          </a:xfrm>
          <a:prstGeom prst="rect">
            <a:avLst/>
          </a:prstGeom>
          <a:noFill/>
        </p:spPr>
        <p:txBody>
          <a:bodyPr wrap="square">
            <a:spAutoFit/>
          </a:bodyPr>
          <a:lstStyle/>
          <a:p>
            <a:pPr>
              <a:lnSpc>
                <a:spcPct val="107000"/>
              </a:lnSpc>
              <a:spcAft>
                <a:spcPts val="800"/>
              </a:spcAft>
            </a:pPr>
            <a:r>
              <a:rPr lang="es-MX" sz="2000" b="1" dirty="0">
                <a:effectLst/>
                <a:latin typeface="Calibri" panose="020F0502020204030204" pitchFamily="34" charset="0"/>
                <a:ea typeface="Calibri" panose="020F0502020204030204" pitchFamily="34" charset="0"/>
                <a:cs typeface="Times New Roman" panose="02020603050405020304" pitchFamily="18" charset="0"/>
              </a:rPr>
              <a:t>Los modelos de desarrollo organizacional tienen por objetivo aumentar la productividad</a:t>
            </a:r>
            <a:r>
              <a:rPr lang="es-MX" sz="14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De la empresa en un corto, mediano y largo plazo. Entre los más utilizados están los siguientes: </a:t>
            </a:r>
          </a:p>
          <a:p>
            <a:pPr>
              <a:lnSpc>
                <a:spcPct val="107000"/>
              </a:lnSpc>
              <a:spcAft>
                <a:spcPts val="800"/>
              </a:spcAft>
            </a:pP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AutoNum type="arabicPeriod"/>
            </a:pPr>
            <a:r>
              <a:rPr lang="es-MX" sz="2000" b="1" dirty="0">
                <a:effectLst/>
                <a:latin typeface="Calibri" panose="020F0502020204030204" pitchFamily="34" charset="0"/>
                <a:ea typeface="Calibri" panose="020F0502020204030204" pitchFamily="34" charset="0"/>
                <a:cs typeface="Times New Roman" panose="02020603050405020304" pitchFamily="18" charset="0"/>
              </a:rPr>
              <a:t>Modelo relacionado con cambios en el comportamiento </a:t>
            </a:r>
          </a:p>
          <a:p>
            <a:pPr>
              <a:lnSpc>
                <a:spcPct val="107000"/>
              </a:lnSpc>
              <a:spcAft>
                <a:spcPts val="800"/>
              </a:spcAft>
            </a:pPr>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700" dirty="0">
                <a:effectLst/>
                <a:latin typeface="Calibri" panose="020F0502020204030204" pitchFamily="34" charset="0"/>
                <a:ea typeface="Calibri" panose="020F0502020204030204" pitchFamily="34" charset="0"/>
                <a:cs typeface="Times New Roman" panose="02020603050405020304" pitchFamily="18" charset="0"/>
              </a:rPr>
              <a:t>Este modelo de desarrollo organizacional está enfocado principalmente </a:t>
            </a:r>
            <a:r>
              <a:rPr lang="es-MX" sz="1700" dirty="0">
                <a:latin typeface="Calibri" panose="020F0502020204030204" pitchFamily="34" charset="0"/>
                <a:ea typeface="Calibri" panose="020F0502020204030204" pitchFamily="34" charset="0"/>
                <a:cs typeface="Times New Roman" panose="02020603050405020304" pitchFamily="18" charset="0"/>
              </a:rPr>
              <a:t>a</a:t>
            </a:r>
            <a:r>
              <a:rPr lang="es-MX" sz="1700" dirty="0">
                <a:effectLst/>
                <a:latin typeface="Calibri" panose="020F0502020204030204" pitchFamily="34" charset="0"/>
                <a:ea typeface="Calibri" panose="020F0502020204030204" pitchFamily="34" charset="0"/>
                <a:cs typeface="Times New Roman" panose="02020603050405020304" pitchFamily="18" charset="0"/>
              </a:rPr>
              <a:t> cambiar la comunicación, las relaciones laborales y la conducta actual de las tripulaciones de trabajo. Esto con la finalidad de crear un ambiente idóneo que promueva el desarrollo personal y profesional de cada colaborador. </a:t>
            </a:r>
          </a:p>
          <a:p>
            <a:pPr>
              <a:lnSpc>
                <a:spcPct val="107000"/>
              </a:lnSpc>
              <a:spcAft>
                <a:spcPts val="800"/>
              </a:spcAft>
            </a:pPr>
            <a:r>
              <a:rPr lang="es-MX" sz="1700" dirty="0">
                <a:effectLst/>
                <a:latin typeface="Calibri" panose="020F0502020204030204" pitchFamily="34" charset="0"/>
                <a:ea typeface="Calibri" panose="020F0502020204030204" pitchFamily="34" charset="0"/>
                <a:cs typeface="Times New Roman" panose="02020603050405020304" pitchFamily="18" charset="0"/>
              </a:rPr>
              <a:t>Este cambio se va a fomentar a través de formaciones y capacitaciones en donde exista un exhaustivo entrenamiento motivacional y desarrollo de aptitudes y habilidades. </a:t>
            </a:r>
          </a:p>
        </p:txBody>
      </p:sp>
    </p:spTree>
    <p:extLst>
      <p:ext uri="{BB962C8B-B14F-4D97-AF65-F5344CB8AC3E}">
        <p14:creationId xmlns:p14="http://schemas.microsoft.com/office/powerpoint/2010/main" val="262839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a:extLst>
            <a:ext uri="{FF2B5EF4-FFF2-40B4-BE49-F238E27FC236}">
              <a16:creationId xmlns:a16="http://schemas.microsoft.com/office/drawing/2014/main" id="{7543B5C2-BF72-931F-AAEC-FF8B58F8457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8C4839B-67AA-0559-42A7-97F861BCCAB0}"/>
              </a:ext>
            </a:extLst>
          </p:cNvPr>
          <p:cNvSpPr txBox="1"/>
          <p:nvPr/>
        </p:nvSpPr>
        <p:spPr>
          <a:xfrm>
            <a:off x="467544" y="123478"/>
            <a:ext cx="8568952" cy="4422236"/>
          </a:xfrm>
          <a:prstGeom prst="rect">
            <a:avLst/>
          </a:prstGeom>
          <a:noFill/>
        </p:spPr>
        <p:txBody>
          <a:bodyPr wrap="square">
            <a:spAutoFit/>
          </a:bodyPr>
          <a:lstStyle/>
          <a:p>
            <a:pPr>
              <a:lnSpc>
                <a:spcPct val="107000"/>
              </a:lnSpc>
              <a:spcAft>
                <a:spcPts val="800"/>
              </a:spcAft>
            </a:pPr>
            <a:r>
              <a:rPr lang="es-MX" sz="2400" b="1" dirty="0">
                <a:effectLst/>
                <a:latin typeface="Calibri" panose="020F0502020204030204" pitchFamily="34" charset="0"/>
                <a:ea typeface="Calibri" panose="020F0502020204030204" pitchFamily="34" charset="0"/>
                <a:cs typeface="Times New Roman" panose="02020603050405020304" pitchFamily="18" charset="0"/>
              </a:rPr>
              <a:t>2. Modelo relacionado con cambios estructurales</a:t>
            </a: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700" dirty="0">
                <a:effectLst/>
                <a:latin typeface="Calibri" panose="020F0502020204030204" pitchFamily="34" charset="0"/>
                <a:ea typeface="Calibri" panose="020F0502020204030204" pitchFamily="34" charset="0"/>
                <a:cs typeface="Times New Roman" panose="02020603050405020304" pitchFamily="18" charset="0"/>
              </a:rPr>
              <a:t>Las acciones emprendidas en este modelo buscan reforzar la capacidad de la empresa. Está más enfocado en cambios en la estructura organizacional o implementación de nueva tecnología, a la cual los colaboradores deben aprender a aceptar y dominar. Algunos de los cambios que pueden suscitarse son inversión en productos o maquinaria moderna, cambios en los productos o modificaciones en los procedimientos de trabajo. </a:t>
            </a:r>
          </a:p>
          <a:p>
            <a:pPr>
              <a:lnSpc>
                <a:spcPct val="107000"/>
              </a:lnSpc>
              <a:spcAft>
                <a:spcPts val="800"/>
              </a:spcAft>
            </a:pPr>
            <a:r>
              <a:rPr lang="es-MX" sz="1700" dirty="0">
                <a:effectLst/>
                <a:latin typeface="Calibri" panose="020F0502020204030204" pitchFamily="34" charset="0"/>
                <a:ea typeface="Calibri" panose="020F0502020204030204" pitchFamily="34" charset="0"/>
                <a:cs typeface="Times New Roman" panose="02020603050405020304" pitchFamily="18" charset="0"/>
              </a:rPr>
              <a:t>Vamos a realizarlo paso a paso para cultivar una cultura organizacional vibrante y atractiva que no solo retenga a tu talento actual, sino que también atraiga a los mejores profesionales del mercado. A través de estrategias probadas y ejemplos prácticos, vamos a descubrir cómo moldear una cultura que inspire la innovación, fomente la colaboración y promueva el crecimiento personal, profesional y el desarrollo organizacional de </a:t>
            </a:r>
            <a:r>
              <a:rPr lang="es-MX" sz="1700" dirty="0">
                <a:latin typeface="Calibri" panose="020F0502020204030204" pitchFamily="34" charset="0"/>
                <a:ea typeface="Calibri" panose="020F0502020204030204" pitchFamily="34" charset="0"/>
                <a:cs typeface="Times New Roman" panose="02020603050405020304" pitchFamily="18" charset="0"/>
              </a:rPr>
              <a:t>la</a:t>
            </a:r>
            <a:r>
              <a:rPr lang="es-MX" sz="1700" dirty="0">
                <a:effectLst/>
                <a:latin typeface="Calibri" panose="020F0502020204030204" pitchFamily="34" charset="0"/>
                <a:ea typeface="Calibri" panose="020F0502020204030204" pitchFamily="34" charset="0"/>
                <a:cs typeface="Times New Roman" panose="02020603050405020304" pitchFamily="18" charset="0"/>
              </a:rPr>
              <a:t> empresa.</a:t>
            </a:r>
          </a:p>
          <a:p>
            <a:pPr>
              <a:lnSpc>
                <a:spcPct val="107000"/>
              </a:lnSpc>
              <a:spcAft>
                <a:spcPts val="800"/>
              </a:spcAft>
            </a:pPr>
            <a:r>
              <a:rPr lang="es-MX" sz="1700" b="1" i="1" dirty="0">
                <a:effectLst/>
                <a:latin typeface="Calibri" panose="020F0502020204030204" pitchFamily="34" charset="0"/>
                <a:ea typeface="Calibri" panose="020F0502020204030204" pitchFamily="34" charset="0"/>
                <a:cs typeface="Times New Roman" panose="02020603050405020304" pitchFamily="18" charset="0"/>
              </a:rPr>
              <a:t>“Lo que se busca desde el Desarrollo Organizacional es contribuir</a:t>
            </a:r>
            <a:r>
              <a:rPr lang="es-MX" sz="1700" i="1" dirty="0">
                <a:effectLst/>
                <a:latin typeface="Calibri" panose="020F0502020204030204" pitchFamily="34" charset="0"/>
                <a:ea typeface="Calibri" panose="020F0502020204030204" pitchFamily="34" charset="0"/>
                <a:cs typeface="Times New Roman" panose="02020603050405020304" pitchFamily="18" charset="0"/>
              </a:rPr>
              <a:t>, desde la peculiaridad de nuestra empresa y desde la libertad y autonomía de las personas que conforman la misma, al desarrollo de esas competencias necesarias para que la empresa pueda permanecer y crecer.”.</a:t>
            </a:r>
            <a:endParaRPr lang="es-MX" sz="17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38833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2" name="Google Shape;232;p2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36</a:t>
            </a:fld>
            <a:endParaRPr/>
          </a:p>
        </p:txBody>
      </p:sp>
      <p:sp>
        <p:nvSpPr>
          <p:cNvPr id="3" name="Título 2">
            <a:extLst>
              <a:ext uri="{FF2B5EF4-FFF2-40B4-BE49-F238E27FC236}">
                <a16:creationId xmlns:a16="http://schemas.microsoft.com/office/drawing/2014/main" id="{6610C8D4-1D7F-F9E2-56AA-B03CC6A4D975}"/>
              </a:ext>
            </a:extLst>
          </p:cNvPr>
          <p:cNvSpPr>
            <a:spLocks noGrp="1"/>
          </p:cNvSpPr>
          <p:nvPr>
            <p:ph type="title"/>
          </p:nvPr>
        </p:nvSpPr>
        <p:spPr>
          <a:xfrm>
            <a:off x="431540" y="1779662"/>
            <a:ext cx="8280920" cy="1296144"/>
          </a:xfrm>
        </p:spPr>
        <p:txBody>
          <a:bodyPr/>
          <a:lstStyle/>
          <a:p>
            <a:pPr algn="ctr"/>
            <a:r>
              <a:rPr lang="es-MX" sz="2400" dirty="0">
                <a:effectLst/>
                <a:latin typeface="Arial" panose="020B0604020202020204" pitchFamily="34" charset="0"/>
                <a:ea typeface="Calibri" panose="020F0502020204030204" pitchFamily="34" charset="0"/>
                <a:cs typeface="Times New Roman" panose="02020603050405020304" pitchFamily="18" charset="0"/>
              </a:rPr>
              <a:t>Gracias por la atención y recuerda que </a:t>
            </a:r>
            <a:r>
              <a:rPr lang="es-MX" sz="2400" b="1" dirty="0">
                <a:effectLst/>
                <a:latin typeface="Arial" panose="020B0604020202020204" pitchFamily="34" charset="0"/>
                <a:ea typeface="Calibri" panose="020F0502020204030204" pitchFamily="34" charset="0"/>
                <a:cs typeface="Times New Roman" panose="02020603050405020304" pitchFamily="18" charset="0"/>
              </a:rPr>
              <a:t>Manufacturas </a:t>
            </a:r>
            <a:r>
              <a:rPr lang="es-MX" sz="2400" b="1" dirty="0" err="1">
                <a:effectLst/>
                <a:latin typeface="Arial" panose="020B0604020202020204" pitchFamily="34" charset="0"/>
                <a:ea typeface="Calibri" panose="020F0502020204030204" pitchFamily="34" charset="0"/>
                <a:cs typeface="Times New Roman" panose="02020603050405020304" pitchFamily="18" charset="0"/>
              </a:rPr>
              <a:t>Parqe</a:t>
            </a:r>
            <a:r>
              <a:rPr lang="es-MX" sz="2400" dirty="0">
                <a:effectLst/>
                <a:latin typeface="Arial" panose="020B0604020202020204" pitchFamily="34" charset="0"/>
                <a:ea typeface="Calibri" panose="020F0502020204030204" pitchFamily="34" charset="0"/>
                <a:cs typeface="Times New Roman" panose="02020603050405020304" pitchFamily="18" charset="0"/>
              </a:rPr>
              <a:t> es una empresa exitosa, por sus trabajadores comprometidos con fabricar productos de calidad</a:t>
            </a:r>
            <a:br>
              <a:rPr lang="es-MX" sz="1800" dirty="0">
                <a:effectLst/>
                <a:latin typeface="Calibri" panose="020F0502020204030204" pitchFamily="34" charset="0"/>
                <a:ea typeface="Calibri" panose="020F0502020204030204" pitchFamily="34" charset="0"/>
                <a:cs typeface="Times New Roman" panose="02020603050405020304" pitchFamily="18" charset="0"/>
              </a:rPr>
            </a:br>
            <a:endParaRPr lang="es-MX" dirty="0">
              <a:latin typeface="+mj-lt"/>
            </a:endParaRPr>
          </a:p>
        </p:txBody>
      </p:sp>
    </p:spTree>
    <p:extLst>
      <p:ext uri="{BB962C8B-B14F-4D97-AF65-F5344CB8AC3E}">
        <p14:creationId xmlns:p14="http://schemas.microsoft.com/office/powerpoint/2010/main" val="2655994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7"/>
          <p:cNvSpPr txBox="1">
            <a:spLocks noGrp="1"/>
          </p:cNvSpPr>
          <p:nvPr>
            <p:ph type="ctrTitle" idx="4294967295"/>
          </p:nvPr>
        </p:nvSpPr>
        <p:spPr>
          <a:xfrm>
            <a:off x="395536" y="571800"/>
            <a:ext cx="8424936" cy="4376214"/>
          </a:xfrm>
          <a:prstGeom prst="rect">
            <a:avLst/>
          </a:prstGeom>
        </p:spPr>
        <p:txBody>
          <a:bodyPr spcFirstLastPara="1" wrap="square" lIns="0" tIns="0" rIns="0" bIns="0" anchor="b" anchorCtr="0">
            <a:noAutofit/>
          </a:bodyPr>
          <a:lstStyle/>
          <a:p>
            <a:pPr>
              <a:lnSpc>
                <a:spcPct val="107000"/>
              </a:lnSpc>
              <a:spcAft>
                <a:spcPts val="800"/>
              </a:spcAft>
            </a:pPr>
            <a:r>
              <a:rPr lang="es-MX" sz="2400" b="1" dirty="0">
                <a:effectLst/>
                <a:latin typeface="Arial" panose="020B0604020202020204" pitchFamily="34" charset="0"/>
                <a:ea typeface="Calibri" panose="020F0502020204030204" pitchFamily="34" charset="0"/>
                <a:cs typeface="Times New Roman" panose="02020603050405020304" pitchFamily="18" charset="0"/>
              </a:rPr>
              <a:t>Workshops</a:t>
            </a:r>
            <a:r>
              <a:rPr lang="es-MX" sz="2400" dirty="0">
                <a:effectLst/>
                <a:latin typeface="Arial" panose="020B0604020202020204" pitchFamily="34" charset="0"/>
                <a:ea typeface="Calibri" panose="020F0502020204030204" pitchFamily="34" charset="0"/>
                <a:cs typeface="Times New Roman" panose="02020603050405020304" pitchFamily="18" charset="0"/>
              </a:rPr>
              <a:t> para nuestra empresa: </a:t>
            </a:r>
            <a:br>
              <a:rPr lang="es-MX" sz="2400" dirty="0">
                <a:effectLst/>
                <a:latin typeface="Arial" panose="020B0604020202020204" pitchFamily="34" charset="0"/>
                <a:ea typeface="Calibri" panose="020F0502020204030204" pitchFamily="34" charset="0"/>
                <a:cs typeface="Times New Roman" panose="02020603050405020304" pitchFamily="18" charset="0"/>
              </a:rPr>
            </a:br>
            <a:br>
              <a:rPr lang="es-MX" sz="2400" dirty="0">
                <a:effectLst/>
                <a:latin typeface="Calibri" panose="020F0502020204030204" pitchFamily="34" charset="0"/>
                <a:ea typeface="Calibri" panose="020F0502020204030204" pitchFamily="34" charset="0"/>
                <a:cs typeface="Times New Roman" panose="02020603050405020304" pitchFamily="18" charset="0"/>
              </a:rPr>
            </a:br>
            <a:r>
              <a:rPr lang="es-MX" sz="2400" dirty="0">
                <a:effectLst/>
                <a:latin typeface="Arial" panose="020B0604020202020204" pitchFamily="34" charset="0"/>
                <a:ea typeface="Calibri" panose="020F0502020204030204" pitchFamily="34" charset="0"/>
                <a:cs typeface="Times New Roman" panose="02020603050405020304" pitchFamily="18" charset="0"/>
              </a:rPr>
              <a:t>Es un taller corto diario o evento de formación que permite a los empleados adquirir nuevos conocimientos o habilidades en un corto período de tiempo, pero de forma intensiva. </a:t>
            </a:r>
            <a:br>
              <a:rPr lang="es-MX" sz="2400" dirty="0">
                <a:effectLst/>
                <a:latin typeface="Calibri" panose="020F0502020204030204" pitchFamily="34" charset="0"/>
                <a:ea typeface="Calibri" panose="020F0502020204030204" pitchFamily="34" charset="0"/>
                <a:cs typeface="Times New Roman" panose="02020603050405020304" pitchFamily="18" charset="0"/>
              </a:rPr>
            </a:br>
            <a:r>
              <a:rPr lang="es-MX" sz="2400" dirty="0">
                <a:effectLst/>
                <a:latin typeface="Arial" panose="020B0604020202020204" pitchFamily="34" charset="0"/>
                <a:ea typeface="Calibri" panose="020F0502020204030204" pitchFamily="34" charset="0"/>
                <a:cs typeface="Times New Roman" panose="02020603050405020304" pitchFamily="18" charset="0"/>
              </a:rPr>
              <a:t>Los </a:t>
            </a:r>
            <a:r>
              <a:rPr lang="es-MX" sz="2400" b="1" dirty="0">
                <a:effectLst/>
                <a:latin typeface="Arial" panose="020B0604020202020204" pitchFamily="34" charset="0"/>
                <a:ea typeface="Calibri" panose="020F0502020204030204" pitchFamily="34" charset="0"/>
                <a:cs typeface="Times New Roman" panose="02020603050405020304" pitchFamily="18" charset="0"/>
              </a:rPr>
              <a:t>workshops</a:t>
            </a:r>
            <a:r>
              <a:rPr lang="es-MX" sz="2400" dirty="0">
                <a:effectLst/>
                <a:latin typeface="Arial" panose="020B0604020202020204" pitchFamily="34" charset="0"/>
                <a:ea typeface="Calibri" panose="020F0502020204030204" pitchFamily="34" charset="0"/>
                <a:cs typeface="Times New Roman" panose="02020603050405020304" pitchFamily="18" charset="0"/>
              </a:rPr>
              <a:t> es la tendencia en el ámbito empresarial y se ha convertido en la herramienta fundamental para el crecimiento y desarrollo de las empresas.</a:t>
            </a:r>
            <a:br>
              <a:rPr lang="es-MX" sz="2400" dirty="0">
                <a:effectLst/>
                <a:latin typeface="Calibri" panose="020F0502020204030204" pitchFamily="34" charset="0"/>
                <a:ea typeface="Calibri" panose="020F0502020204030204" pitchFamily="34" charset="0"/>
                <a:cs typeface="Times New Roman" panose="02020603050405020304" pitchFamily="18" charset="0"/>
              </a:rPr>
            </a:br>
            <a:r>
              <a:rPr lang="es-MX" sz="2400" dirty="0">
                <a:effectLst/>
                <a:latin typeface="Calibri" panose="020F0502020204030204" pitchFamily="34" charset="0"/>
                <a:ea typeface="Calibri" panose="020F0502020204030204" pitchFamily="34" charset="0"/>
                <a:cs typeface="Times New Roman" panose="02020603050405020304" pitchFamily="18" charset="0"/>
              </a:rPr>
              <a:t> </a:t>
            </a:r>
            <a:br>
              <a:rPr lang="es-MX" sz="2400" dirty="0">
                <a:effectLst/>
                <a:latin typeface="Calibri" panose="020F0502020204030204" pitchFamily="34" charset="0"/>
                <a:ea typeface="Calibri" panose="020F0502020204030204" pitchFamily="34" charset="0"/>
                <a:cs typeface="Times New Roman" panose="02020603050405020304" pitchFamily="18" charset="0"/>
              </a:rPr>
            </a:br>
            <a:r>
              <a:rPr lang="es-ES_tradnl" sz="2400" dirty="0">
                <a:effectLst/>
                <a:latin typeface="Arial" panose="020B0604020202020204" pitchFamily="34" charset="0"/>
                <a:ea typeface="Calibri" panose="020F0502020204030204" pitchFamily="34" charset="0"/>
              </a:rPr>
              <a:t>Los objetivos se utilizan para crear directrices y como medio de medir los logros</a:t>
            </a:r>
            <a:endParaRPr sz="2400" dirty="0"/>
          </a:p>
        </p:txBody>
      </p:sp>
      <p:sp>
        <p:nvSpPr>
          <p:cNvPr id="226" name="Google Shape;226;p2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2" name="Google Shape;232;p2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5</a:t>
            </a:fld>
            <a:endParaRPr/>
          </a:p>
        </p:txBody>
      </p:sp>
      <p:pic>
        <p:nvPicPr>
          <p:cNvPr id="6" name="Imagen 5">
            <a:extLst>
              <a:ext uri="{FF2B5EF4-FFF2-40B4-BE49-F238E27FC236}">
                <a16:creationId xmlns:a16="http://schemas.microsoft.com/office/drawing/2014/main" id="{C5EFC3AE-0376-12E3-D23B-1A50897BF79F}"/>
              </a:ext>
            </a:extLst>
          </p:cNvPr>
          <p:cNvPicPr>
            <a:picLocks noChangeAspect="1"/>
          </p:cNvPicPr>
          <p:nvPr/>
        </p:nvPicPr>
        <p:blipFill>
          <a:blip r:embed="rId3"/>
          <a:stretch>
            <a:fillRect/>
          </a:stretch>
        </p:blipFill>
        <p:spPr>
          <a:xfrm>
            <a:off x="0" y="75902"/>
            <a:ext cx="9144000" cy="499169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3" name="CuadroTexto 2">
            <a:extLst>
              <a:ext uri="{FF2B5EF4-FFF2-40B4-BE49-F238E27FC236}">
                <a16:creationId xmlns:a16="http://schemas.microsoft.com/office/drawing/2014/main" id="{E385D326-EE5B-98AA-C7CA-7B45F5A423F5}"/>
              </a:ext>
            </a:extLst>
          </p:cNvPr>
          <p:cNvSpPr txBox="1"/>
          <p:nvPr/>
        </p:nvSpPr>
        <p:spPr>
          <a:xfrm>
            <a:off x="899592" y="1203598"/>
            <a:ext cx="8064896" cy="2431435"/>
          </a:xfrm>
          <a:prstGeom prst="rect">
            <a:avLst/>
          </a:prstGeom>
          <a:noFill/>
        </p:spPr>
        <p:txBody>
          <a:bodyPr wrap="square">
            <a:spAutoFit/>
          </a:bodyPr>
          <a:lstStyle/>
          <a:p>
            <a:pPr algn="ctr"/>
            <a:r>
              <a:rPr lang="es-E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Al término del presente contenido, el aprendiente conocerá la importancia</a:t>
            </a:r>
          </a:p>
          <a:p>
            <a:pPr algn="ctr"/>
            <a:r>
              <a:rPr lang="es-MX"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d</a:t>
            </a:r>
            <a:r>
              <a:rPr lang="es-MX"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el </a:t>
            </a:r>
            <a:r>
              <a:rPr lang="es-MX"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D</a:t>
            </a:r>
            <a:r>
              <a:rPr lang="es-MX"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esarrollo organizacional, solución para Manufacturas </a:t>
            </a:r>
            <a:r>
              <a:rPr lang="es-MX" sz="32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Parqe</a:t>
            </a:r>
            <a:r>
              <a:rPr lang="es-MX"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algn="ctr"/>
            <a:endParaRPr lang="es-MX" sz="2400"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3" name="CuadroTexto 2">
            <a:extLst>
              <a:ext uri="{FF2B5EF4-FFF2-40B4-BE49-F238E27FC236}">
                <a16:creationId xmlns:a16="http://schemas.microsoft.com/office/drawing/2014/main" id="{0C8C9307-D2B4-564C-0F3D-F05E7895CD94}"/>
              </a:ext>
            </a:extLst>
          </p:cNvPr>
          <p:cNvSpPr txBox="1"/>
          <p:nvPr/>
        </p:nvSpPr>
        <p:spPr>
          <a:xfrm>
            <a:off x="539552" y="483518"/>
            <a:ext cx="8136904" cy="3983911"/>
          </a:xfrm>
          <a:prstGeom prst="rect">
            <a:avLst/>
          </a:prstGeom>
          <a:noFill/>
        </p:spPr>
        <p:txBody>
          <a:bodyPr wrap="square">
            <a:spAutoFit/>
          </a:bodyPr>
          <a:lstStyle/>
          <a:p>
            <a:pPr>
              <a:lnSpc>
                <a:spcPct val="107000"/>
              </a:lnSpc>
              <a:spcAft>
                <a:spcPts val="800"/>
              </a:spcAft>
            </a:pPr>
            <a:r>
              <a:rPr lang="es-MX"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El desarrollo organizacional</a:t>
            </a: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s-MX"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Es el componente esencial para el éxito sostenible de la empresa. Este enfoque estratégico implica la implementación de cambios superficiales, y además a la transformación profunda que afecta a todos los niveles de la organización. Desde cualquier estructura organizacional, este conjunto de estrategias busca optimizar el desempeño y la adaptabilidad de una empresa en un entorno en constante evolución.</a:t>
            </a: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En este artículo te hablaremos acerca de qué función tiene el desarrollo organizacional, cuál es su importancia y cómo puedes implementarlo en tu empresa.</a:t>
            </a:r>
          </a:p>
        </p:txBody>
      </p:sp>
    </p:spTree>
    <p:extLst>
      <p:ext uri="{BB962C8B-B14F-4D97-AF65-F5344CB8AC3E}">
        <p14:creationId xmlns:p14="http://schemas.microsoft.com/office/powerpoint/2010/main" val="948378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3" name="CuadroTexto 2">
            <a:extLst>
              <a:ext uri="{FF2B5EF4-FFF2-40B4-BE49-F238E27FC236}">
                <a16:creationId xmlns:a16="http://schemas.microsoft.com/office/drawing/2014/main" id="{3DECAD35-6CCF-E681-5612-659779746F66}"/>
              </a:ext>
            </a:extLst>
          </p:cNvPr>
          <p:cNvSpPr txBox="1"/>
          <p:nvPr/>
        </p:nvSpPr>
        <p:spPr>
          <a:xfrm>
            <a:off x="683568" y="411510"/>
            <a:ext cx="8064896" cy="407035"/>
          </a:xfrm>
          <a:prstGeom prst="rect">
            <a:avLst/>
          </a:prstGeom>
          <a:noFill/>
        </p:spPr>
        <p:txBody>
          <a:bodyPr wrap="square">
            <a:spAutoFit/>
          </a:bodyPr>
          <a:lstStyle/>
          <a:p>
            <a:pPr>
              <a:lnSpc>
                <a:spcPct val="107000"/>
              </a:lnSpc>
              <a:spcAft>
                <a:spcPts val="800"/>
              </a:spcAft>
            </a:pPr>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870B4802-771B-E8ED-09D4-159A716FF9A9}"/>
              </a:ext>
            </a:extLst>
          </p:cNvPr>
          <p:cNvSpPr txBox="1"/>
          <p:nvPr/>
        </p:nvSpPr>
        <p:spPr>
          <a:xfrm>
            <a:off x="539552" y="195486"/>
            <a:ext cx="8280920" cy="4543744"/>
          </a:xfrm>
          <a:prstGeom prst="rect">
            <a:avLst/>
          </a:prstGeom>
          <a:noFill/>
        </p:spPr>
        <p:txBody>
          <a:bodyPr wrap="square">
            <a:spAutoFit/>
          </a:bodyPr>
          <a:lstStyle/>
          <a:p>
            <a:pPr>
              <a:lnSpc>
                <a:spcPct val="107000"/>
              </a:lnSpc>
              <a:spcAft>
                <a:spcPts val="800"/>
              </a:spcAft>
            </a:pPr>
            <a:r>
              <a:rPr lang="es-MX" sz="2400" dirty="0">
                <a:effectLst/>
                <a:latin typeface="Calibri" panose="020F0502020204030204" pitchFamily="34" charset="0"/>
                <a:ea typeface="Calibri" panose="020F0502020204030204" pitchFamily="34" charset="0"/>
                <a:cs typeface="Times New Roman" panose="02020603050405020304" pitchFamily="18" charset="0"/>
              </a:rPr>
              <a:t> </a:t>
            </a:r>
            <a:r>
              <a:rPr lang="es-MX" sz="2400" b="1" dirty="0">
                <a:effectLst/>
                <a:latin typeface="Calibri" panose="020F0502020204030204" pitchFamily="34" charset="0"/>
                <a:ea typeface="Calibri" panose="020F0502020204030204" pitchFamily="34" charset="0"/>
                <a:cs typeface="Times New Roman" panose="02020603050405020304" pitchFamily="18" charset="0"/>
              </a:rPr>
              <a:t>Qué es el desarrollo organizacional</a:t>
            </a:r>
          </a:p>
          <a:p>
            <a:pPr>
              <a:lnSpc>
                <a:spcPct val="107000"/>
              </a:lnSpc>
              <a:spcAft>
                <a:spcPts val="800"/>
              </a:spcAft>
            </a:pP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Es el conjunto de estrategias y tácticas planeadas de la empresa. Este se compone por el desarrollo en formación del talento humano  en la empresa y se acompaña de herramientas y prácticas para alinear los objetivos de la empresa con los de los trabajadores y jefes de procesos y así aumentar su compromiso y productividad.</a:t>
            </a:r>
          </a:p>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Las actividades de desarrollo organizacional fomentara el funcionamiento y el crecimiento de la empresa. Por lo tanto, las relaciones y el clima laboral son dos aspectos fundamentales que reforzaran la forma en que los empleados pueden desenvolverse en sus actividades. </a:t>
            </a:r>
          </a:p>
        </p:txBody>
      </p:sp>
    </p:spTree>
    <p:extLst>
      <p:ext uri="{BB962C8B-B14F-4D97-AF65-F5344CB8AC3E}">
        <p14:creationId xmlns:p14="http://schemas.microsoft.com/office/powerpoint/2010/main" val="1821780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352"/>
        <p:cNvGrpSpPr/>
        <p:nvPr/>
      </p:nvGrpSpPr>
      <p:grpSpPr>
        <a:xfrm>
          <a:off x="0" y="0"/>
          <a:ext cx="0" cy="0"/>
          <a:chOff x="0" y="0"/>
          <a:chExt cx="0" cy="0"/>
        </a:xfrm>
      </p:grpSpPr>
      <p:sp>
        <p:nvSpPr>
          <p:cNvPr id="3" name="CuadroTexto 2">
            <a:extLst>
              <a:ext uri="{FF2B5EF4-FFF2-40B4-BE49-F238E27FC236}">
                <a16:creationId xmlns:a16="http://schemas.microsoft.com/office/drawing/2014/main" id="{8C9F6FB0-D56C-44EF-D6EE-DD9AB7C6DB3C}"/>
              </a:ext>
            </a:extLst>
          </p:cNvPr>
          <p:cNvSpPr txBox="1"/>
          <p:nvPr/>
        </p:nvSpPr>
        <p:spPr>
          <a:xfrm>
            <a:off x="755576" y="483518"/>
            <a:ext cx="7992888" cy="4032066"/>
          </a:xfrm>
          <a:prstGeom prst="rect">
            <a:avLst/>
          </a:prstGeom>
          <a:noFill/>
        </p:spPr>
        <p:txBody>
          <a:bodyPr wrap="square">
            <a:spAutoFit/>
          </a:bodyPr>
          <a:lstStyle/>
          <a:p>
            <a:pPr>
              <a:lnSpc>
                <a:spcPct val="107000"/>
              </a:lnSpc>
              <a:spcAft>
                <a:spcPts val="800"/>
              </a:spcAft>
            </a:pPr>
            <a:r>
              <a:rPr lang="es-MX" sz="2000" b="1" dirty="0">
                <a:effectLst/>
                <a:latin typeface="Calibri" panose="020F0502020204030204" pitchFamily="34" charset="0"/>
                <a:ea typeface="Calibri" panose="020F0502020204030204" pitchFamily="34" charset="0"/>
                <a:cs typeface="Times New Roman" panose="02020603050405020304" pitchFamily="18" charset="0"/>
              </a:rPr>
              <a:t>Desafíos para el desarrollo organizacional</a:t>
            </a:r>
          </a:p>
          <a:p>
            <a:pPr>
              <a:lnSpc>
                <a:spcPct val="107000"/>
              </a:lnSpc>
              <a:spcAft>
                <a:spcPts val="800"/>
              </a:spcAft>
            </a:pPr>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dirty="0">
                <a:effectLst/>
                <a:latin typeface="Calibri" panose="020F0502020204030204" pitchFamily="34" charset="0"/>
                <a:ea typeface="Calibri" panose="020F0502020204030204" pitchFamily="34" charset="0"/>
                <a:cs typeface="Times New Roman" panose="02020603050405020304" pitchFamily="18" charset="0"/>
              </a:rPr>
              <a:t>Resistencia al cambio</a:t>
            </a:r>
          </a:p>
          <a:p>
            <a:pPr marL="342900" lvl="0" indent="-342900">
              <a:lnSpc>
                <a:spcPct val="107000"/>
              </a:lnSpc>
              <a:spcAft>
                <a:spcPts val="800"/>
              </a:spcAft>
              <a:buFont typeface="+mj-lt"/>
              <a:buAutoNum type="arabicPeriod"/>
              <a:tabLst>
                <a:tab pos="457200" algn="l"/>
              </a:tabLst>
            </a:pPr>
            <a:r>
              <a:rPr lang="es-MX" sz="1800" dirty="0">
                <a:effectLst/>
                <a:latin typeface="Calibri" panose="020F0502020204030204" pitchFamily="34" charset="0"/>
                <a:ea typeface="Calibri" panose="020F0502020204030204" pitchFamily="34" charset="0"/>
                <a:cs typeface="Times New Roman" panose="02020603050405020304" pitchFamily="18" charset="0"/>
              </a:rPr>
              <a:t>Falta de compromiso</a:t>
            </a:r>
          </a:p>
          <a:p>
            <a:pPr marL="342900" lvl="0" indent="-342900">
              <a:lnSpc>
                <a:spcPct val="107000"/>
              </a:lnSpc>
              <a:spcAft>
                <a:spcPts val="800"/>
              </a:spcAft>
              <a:buFont typeface="+mj-lt"/>
              <a:buAutoNum type="arabicPeriod"/>
              <a:tabLst>
                <a:tab pos="457200" algn="l"/>
              </a:tabLst>
            </a:pPr>
            <a:r>
              <a:rPr lang="es-MX" sz="1800" dirty="0">
                <a:effectLst/>
                <a:latin typeface="Calibri" panose="020F0502020204030204" pitchFamily="34" charset="0"/>
                <a:ea typeface="Calibri" panose="020F0502020204030204" pitchFamily="34" charset="0"/>
                <a:cs typeface="Times New Roman" panose="02020603050405020304" pitchFamily="18" charset="0"/>
              </a:rPr>
              <a:t>Cultura organizacional arraigada</a:t>
            </a:r>
          </a:p>
          <a:p>
            <a:pPr marL="342900" lvl="0" indent="-342900">
              <a:lnSpc>
                <a:spcPct val="107000"/>
              </a:lnSpc>
              <a:spcAft>
                <a:spcPts val="800"/>
              </a:spcAft>
              <a:buFont typeface="+mj-lt"/>
              <a:buAutoNum type="arabicPeriod"/>
              <a:tabLst>
                <a:tab pos="457200" algn="l"/>
              </a:tabLst>
            </a:pPr>
            <a:r>
              <a:rPr lang="es-MX" sz="1800" dirty="0">
                <a:effectLst/>
                <a:latin typeface="Calibri" panose="020F0502020204030204" pitchFamily="34" charset="0"/>
                <a:ea typeface="Calibri" panose="020F0502020204030204" pitchFamily="34" charset="0"/>
                <a:cs typeface="Times New Roman" panose="02020603050405020304" pitchFamily="18" charset="0"/>
              </a:rPr>
              <a:t>Recursos limitados</a:t>
            </a:r>
          </a:p>
          <a:p>
            <a:pPr marL="342900" lvl="0" indent="-342900">
              <a:lnSpc>
                <a:spcPct val="107000"/>
              </a:lnSpc>
              <a:spcAft>
                <a:spcPts val="800"/>
              </a:spcAft>
              <a:buFont typeface="+mj-lt"/>
              <a:buAutoNum type="arabicPeriod"/>
              <a:tabLst>
                <a:tab pos="457200" algn="l"/>
              </a:tabLst>
            </a:pPr>
            <a:r>
              <a:rPr lang="es-MX" sz="1800" dirty="0">
                <a:effectLst/>
                <a:latin typeface="Calibri" panose="020F0502020204030204" pitchFamily="34" charset="0"/>
                <a:ea typeface="Calibri" panose="020F0502020204030204" pitchFamily="34" charset="0"/>
                <a:cs typeface="Times New Roman" panose="02020603050405020304" pitchFamily="18" charset="0"/>
              </a:rPr>
              <a:t>Falta de claridad en los objetivos</a:t>
            </a:r>
          </a:p>
          <a:p>
            <a:pPr marL="342900" lvl="0" indent="-342900">
              <a:lnSpc>
                <a:spcPct val="107000"/>
              </a:lnSpc>
              <a:spcAft>
                <a:spcPts val="800"/>
              </a:spcAft>
              <a:buFont typeface="+mj-lt"/>
              <a:buAutoNum type="arabicPeriod"/>
              <a:tabLst>
                <a:tab pos="457200" algn="l"/>
              </a:tabLst>
            </a:pPr>
            <a:r>
              <a:rPr lang="es-MX" sz="1800" dirty="0">
                <a:effectLst/>
                <a:latin typeface="Calibri" panose="020F0502020204030204" pitchFamily="34" charset="0"/>
                <a:ea typeface="Calibri" panose="020F0502020204030204" pitchFamily="34" charset="0"/>
                <a:cs typeface="Times New Roman" panose="02020603050405020304" pitchFamily="18" charset="0"/>
              </a:rPr>
              <a:t>Problemas de comunicación</a:t>
            </a:r>
          </a:p>
          <a:p>
            <a:pPr marL="342900" lvl="0" indent="-342900">
              <a:lnSpc>
                <a:spcPct val="107000"/>
              </a:lnSpc>
              <a:spcAft>
                <a:spcPts val="800"/>
              </a:spcAft>
              <a:buFont typeface="+mj-lt"/>
              <a:buAutoNum type="arabicPeriod"/>
              <a:tabLst>
                <a:tab pos="457200" algn="l"/>
              </a:tabLst>
            </a:pPr>
            <a:r>
              <a:rPr lang="es-MX" sz="1800" dirty="0">
                <a:effectLst/>
                <a:latin typeface="Calibri" panose="020F0502020204030204" pitchFamily="34" charset="0"/>
                <a:ea typeface="Calibri" panose="020F0502020204030204" pitchFamily="34" charset="0"/>
                <a:cs typeface="Times New Roman" panose="02020603050405020304" pitchFamily="18" charset="0"/>
              </a:rPr>
              <a:t>Evaluación inadecuada</a:t>
            </a:r>
          </a:p>
          <a:p>
            <a:pPr marL="342900" lvl="0" indent="-342900">
              <a:lnSpc>
                <a:spcPct val="107000"/>
              </a:lnSpc>
              <a:spcAft>
                <a:spcPts val="800"/>
              </a:spcAft>
              <a:buFont typeface="+mj-lt"/>
              <a:buAutoNum type="arabicPeriod"/>
              <a:tabLst>
                <a:tab pos="457200" algn="l"/>
              </a:tabLst>
            </a:pPr>
            <a:r>
              <a:rPr lang="es-MX" sz="1800" dirty="0">
                <a:effectLst/>
                <a:latin typeface="Calibri" panose="020F0502020204030204" pitchFamily="34" charset="0"/>
                <a:ea typeface="Calibri" panose="020F0502020204030204" pitchFamily="34" charset="0"/>
                <a:cs typeface="Times New Roman" panose="02020603050405020304" pitchFamily="18" charset="0"/>
              </a:rPr>
              <a:t>Cambio de liderazgo</a:t>
            </a:r>
          </a:p>
        </p:txBody>
      </p:sp>
    </p:spTree>
    <p:extLst>
      <p:ext uri="{BB962C8B-B14F-4D97-AF65-F5344CB8AC3E}">
        <p14:creationId xmlns:p14="http://schemas.microsoft.com/office/powerpoint/2010/main" val="2730058851"/>
      </p:ext>
    </p:extLst>
  </p:cSld>
  <p:clrMapOvr>
    <a:masterClrMapping/>
  </p:clrMapOvr>
</p:sld>
</file>

<file path=ppt/theme/theme1.xml><?xml version="1.0" encoding="utf-8"?>
<a:theme xmlns:a="http://schemas.openxmlformats.org/drawingml/2006/main" name="Virgilia template">
  <a:themeElements>
    <a:clrScheme name="Custom 347">
      <a:dk1>
        <a:srgbClr val="FFFFFF"/>
      </a:dk1>
      <a:lt1>
        <a:srgbClr val="01050E"/>
      </a:lt1>
      <a:dk2>
        <a:srgbClr val="DDE0EB"/>
      </a:dk2>
      <a:lt2>
        <a:srgbClr val="777FA0"/>
      </a:lt2>
      <a:accent1>
        <a:srgbClr val="0342A9"/>
      </a:accent1>
      <a:accent2>
        <a:srgbClr val="0F9EC5"/>
      </a:accent2>
      <a:accent3>
        <a:srgbClr val="023290"/>
      </a:accent3>
      <a:accent4>
        <a:srgbClr val="027190"/>
      </a:accent4>
      <a:accent5>
        <a:srgbClr val="022376"/>
      </a:accent5>
      <a:accent6>
        <a:srgbClr val="01135D"/>
      </a:accent6>
      <a:hlink>
        <a:srgbClr val="FFFFFF"/>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971</TotalTime>
  <Words>3114</Words>
  <Application>Microsoft Office PowerPoint</Application>
  <PresentationFormat>Presentación en pantalla (16:9)</PresentationFormat>
  <Paragraphs>154</Paragraphs>
  <Slides>36</Slides>
  <Notes>36</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36</vt:i4>
      </vt:variant>
    </vt:vector>
  </HeadingPairs>
  <TitlesOfParts>
    <vt:vector size="42" baseType="lpstr">
      <vt:lpstr>Red Hat Display Black</vt:lpstr>
      <vt:lpstr>Symbol</vt:lpstr>
      <vt:lpstr>Red Hat Text</vt:lpstr>
      <vt:lpstr>Arial</vt:lpstr>
      <vt:lpstr>Calibri</vt:lpstr>
      <vt:lpstr>Virgilia template</vt:lpstr>
      <vt:lpstr>        Formación octubre 2026  </vt:lpstr>
      <vt:lpstr>Mapa Mundial</vt:lpstr>
      <vt:lpstr>La memoria depende del ritmo circadiano   ¿para que podamos tener una calidad de aprendizaje y adecuado y también depende de la hora del día que elijas para estudiar? Es importante que entiendas que nos preocupan tus habilidades cognitivas como la atención y, lo cual significa que habrá momentos de la jornada en los que serás mucho más receptivo y otros en los que te costará el doble de esfuerzo entender algo. Si quieres sacar el máximo provecho a tus horas de estudio, será mejor que elijas inteligentemente el momento de zambullirte en tus cursos. </vt:lpstr>
      <vt:lpstr>Workshops para nuestra empresa:   Es un taller corto diario o evento de formación que permite a los empleados adquirir nuevos conocimientos o habilidades en un corto período de tiempo, pero de forma intensiva.  Los workshops es la tendencia en el ámbito empresarial y se ha convertido en la herramienta fundamental para el crecimiento y desarrollo de las empresas.   Los objetivos se utilizan para crear directrices y como medio de medir los logros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Gracias por la atención y recuerda que Manufacturas Parqe es una empresa exitosa, por sus trabajadores comprometidos con fabricar productos de calidad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Admin</dc:creator>
  <cp:lastModifiedBy>Jorge Crosswell</cp:lastModifiedBy>
  <cp:revision>67</cp:revision>
  <dcterms:modified xsi:type="dcterms:W3CDTF">2026-06-03T06:15:05Z</dcterms:modified>
</cp:coreProperties>
</file>