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38"/>
  </p:notesMasterIdLst>
  <p:sldIdLst>
    <p:sldId id="256" r:id="rId2"/>
    <p:sldId id="269" r:id="rId3"/>
    <p:sldId id="321" r:id="rId4"/>
    <p:sldId id="270" r:id="rId5"/>
    <p:sldId id="271" r:id="rId6"/>
    <p:sldId id="272" r:id="rId7"/>
    <p:sldId id="275" r:id="rId8"/>
    <p:sldId id="276" r:id="rId9"/>
    <p:sldId id="277" r:id="rId10"/>
    <p:sldId id="295" r:id="rId11"/>
    <p:sldId id="296" r:id="rId12"/>
    <p:sldId id="297" r:id="rId13"/>
    <p:sldId id="298" r:id="rId14"/>
    <p:sldId id="299" r:id="rId15"/>
    <p:sldId id="300" r:id="rId16"/>
    <p:sldId id="301" r:id="rId17"/>
    <p:sldId id="313" r:id="rId18"/>
    <p:sldId id="302" r:id="rId19"/>
    <p:sldId id="303" r:id="rId20"/>
    <p:sldId id="304" r:id="rId21"/>
    <p:sldId id="305" r:id="rId22"/>
    <p:sldId id="309" r:id="rId23"/>
    <p:sldId id="310" r:id="rId24"/>
    <p:sldId id="311" r:id="rId25"/>
    <p:sldId id="312" r:id="rId26"/>
    <p:sldId id="306" r:id="rId27"/>
    <p:sldId id="307" r:id="rId28"/>
    <p:sldId id="308" r:id="rId29"/>
    <p:sldId id="314" r:id="rId30"/>
    <p:sldId id="315" r:id="rId31"/>
    <p:sldId id="316" r:id="rId32"/>
    <p:sldId id="317" r:id="rId33"/>
    <p:sldId id="318" r:id="rId34"/>
    <p:sldId id="319" r:id="rId35"/>
    <p:sldId id="320" r:id="rId36"/>
    <p:sldId id="294" r:id="rId37"/>
  </p:sldIdLst>
  <p:sldSz cx="9144000" cy="5143500" type="screen16x9"/>
  <p:notesSz cx="6858000" cy="9144000"/>
  <p:embeddedFontLst>
    <p:embeddedFont>
      <p:font typeface="Montserrat" panose="00000500000000000000" pitchFamily="2" charset="0"/>
      <p:regular r:id="rId39"/>
      <p:bold r:id="rId40"/>
      <p:italic r:id="rId41"/>
      <p:boldItalic r:id="rId42"/>
    </p:embeddedFont>
    <p:embeddedFont>
      <p:font typeface="Red Hat Display Black" panose="020B0604020202020204" charset="0"/>
      <p:bold r:id="rId43"/>
      <p:boldItalic r:id="rId44"/>
    </p:embeddedFont>
    <p:embeddedFont>
      <p:font typeface="Red Hat Text" panose="020B060402020202020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2845D9-6369-49C8-8727-13F84F9FAB24}">
  <a:tblStyle styleId="{212845D9-6369-49C8-8727-13F84F9FAB2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2F15732-B958-4A86-A11A-B8F5D660555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283564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7493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906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4538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3391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2528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310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E3AFC021-F301-41AC-4373-37EAE879776C}"/>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F28B150D-A8D5-79C7-4006-94E131996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A860AAD1-41DC-14D2-6685-CC2BA87328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8008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6229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8498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2029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2335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D1409FE0-87C2-30EC-E106-2F78BEC1FDA8}"/>
            </a:ext>
          </a:extLst>
        </p:cNvPr>
        <p:cNvGrpSpPr/>
        <p:nvPr/>
      </p:nvGrpSpPr>
      <p:grpSpPr>
        <a:xfrm>
          <a:off x="0" y="0"/>
          <a:ext cx="0" cy="0"/>
          <a:chOff x="0" y="0"/>
          <a:chExt cx="0" cy="0"/>
        </a:xfrm>
      </p:grpSpPr>
      <p:sp>
        <p:nvSpPr>
          <p:cNvPr id="284" name="Google Shape;284;g35ed75ccf_0113:notes">
            <a:extLst>
              <a:ext uri="{FF2B5EF4-FFF2-40B4-BE49-F238E27FC236}">
                <a16:creationId xmlns:a16="http://schemas.microsoft.com/office/drawing/2014/main" id="{A87057E1-D920-5BFD-D255-0DEB13AFC3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a:extLst>
              <a:ext uri="{FF2B5EF4-FFF2-40B4-BE49-F238E27FC236}">
                <a16:creationId xmlns:a16="http://schemas.microsoft.com/office/drawing/2014/main" id="{F43E1E03-DA08-0B73-A86B-39BED7A341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1380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A3234B40-3E3F-C991-1646-5F676E481364}"/>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6D38C8D4-8DA1-F2C0-D36C-FCFC3905C8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6A748603-43FC-2290-7222-C52A858B37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3801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15D08CD3-B494-5FB1-825C-9AC9090FCD84}"/>
            </a:ext>
          </a:extLst>
        </p:cNvPr>
        <p:cNvGrpSpPr/>
        <p:nvPr/>
      </p:nvGrpSpPr>
      <p:grpSpPr>
        <a:xfrm>
          <a:off x="0" y="0"/>
          <a:ext cx="0" cy="0"/>
          <a:chOff x="0" y="0"/>
          <a:chExt cx="0" cy="0"/>
        </a:xfrm>
      </p:grpSpPr>
      <p:sp>
        <p:nvSpPr>
          <p:cNvPr id="284" name="Google Shape;284;g35ed75ccf_0113:notes">
            <a:extLst>
              <a:ext uri="{FF2B5EF4-FFF2-40B4-BE49-F238E27FC236}">
                <a16:creationId xmlns:a16="http://schemas.microsoft.com/office/drawing/2014/main" id="{DC547119-69F6-89E6-4C83-8E6273AE7E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a:extLst>
              <a:ext uri="{FF2B5EF4-FFF2-40B4-BE49-F238E27FC236}">
                <a16:creationId xmlns:a16="http://schemas.microsoft.com/office/drawing/2014/main" id="{317DD87C-4BE1-D8E7-66B8-00E8DD69E5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9401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59141A80-6ECD-0D1E-7CCC-B051E2CD8C5F}"/>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DC6A70E5-C2BC-8125-F14D-CA3B87E449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D8D9F410-316A-3FDF-1580-7C3311751A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7528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3536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7703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2672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48F54BE4-F464-EF8C-BAD1-550448A98873}"/>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510BED63-A1C7-A5BD-AEFB-E1AD9BADB8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E61FAA43-1C0F-942C-B5F8-18640A23FF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2634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6B80BD0E-8E20-20C5-3833-D87F81F95D58}"/>
            </a:ext>
          </a:extLst>
        </p:cNvPr>
        <p:cNvGrpSpPr/>
        <p:nvPr/>
      </p:nvGrpSpPr>
      <p:grpSpPr>
        <a:xfrm>
          <a:off x="0" y="0"/>
          <a:ext cx="0" cy="0"/>
          <a:chOff x="0" y="0"/>
          <a:chExt cx="0" cy="0"/>
        </a:xfrm>
      </p:grpSpPr>
      <p:sp>
        <p:nvSpPr>
          <p:cNvPr id="284" name="Google Shape;284;g35ed75ccf_0113:notes">
            <a:extLst>
              <a:ext uri="{FF2B5EF4-FFF2-40B4-BE49-F238E27FC236}">
                <a16:creationId xmlns:a16="http://schemas.microsoft.com/office/drawing/2014/main" id="{380E2280-A4C1-80D7-A1A1-F35F6FFC5E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a:extLst>
              <a:ext uri="{FF2B5EF4-FFF2-40B4-BE49-F238E27FC236}">
                <a16:creationId xmlns:a16="http://schemas.microsoft.com/office/drawing/2014/main" id="{9309BD4D-45F5-DAD5-6B35-7BADA15813E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5617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118B25D1-FC5D-FC48-D794-C55F68822FDF}"/>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9725660F-13D5-14D2-D985-EE50D6531F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DFCE4439-0643-CD8E-3205-BD0C64E0E3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3240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DFA6CE61-D7FC-CCF4-61C4-036A5137023A}"/>
            </a:ext>
          </a:extLst>
        </p:cNvPr>
        <p:cNvGrpSpPr/>
        <p:nvPr/>
      </p:nvGrpSpPr>
      <p:grpSpPr>
        <a:xfrm>
          <a:off x="0" y="0"/>
          <a:ext cx="0" cy="0"/>
          <a:chOff x="0" y="0"/>
          <a:chExt cx="0" cy="0"/>
        </a:xfrm>
      </p:grpSpPr>
      <p:sp>
        <p:nvSpPr>
          <p:cNvPr id="284" name="Google Shape;284;g35ed75ccf_0113:notes">
            <a:extLst>
              <a:ext uri="{FF2B5EF4-FFF2-40B4-BE49-F238E27FC236}">
                <a16:creationId xmlns:a16="http://schemas.microsoft.com/office/drawing/2014/main" id="{BEFB824F-0180-65EF-6290-0D95F69F23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a:extLst>
              <a:ext uri="{FF2B5EF4-FFF2-40B4-BE49-F238E27FC236}">
                <a16:creationId xmlns:a16="http://schemas.microsoft.com/office/drawing/2014/main" id="{F9C3DB74-1F9E-DCEC-9AC6-F3A819D6D5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85266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6BF17E18-7D08-C6E7-B0AC-88B2C60E85AE}"/>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57342B7D-9876-9A7E-3FD5-7D4C1DE346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837C41FB-DD74-65E6-CC24-26D9E79A40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69616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1EF0C138-9292-1765-F1FF-BE508C1E06DC}"/>
            </a:ext>
          </a:extLst>
        </p:cNvPr>
        <p:cNvGrpSpPr/>
        <p:nvPr/>
      </p:nvGrpSpPr>
      <p:grpSpPr>
        <a:xfrm>
          <a:off x="0" y="0"/>
          <a:ext cx="0" cy="0"/>
          <a:chOff x="0" y="0"/>
          <a:chExt cx="0" cy="0"/>
        </a:xfrm>
      </p:grpSpPr>
      <p:sp>
        <p:nvSpPr>
          <p:cNvPr id="284" name="Google Shape;284;g35ed75ccf_0113:notes">
            <a:extLst>
              <a:ext uri="{FF2B5EF4-FFF2-40B4-BE49-F238E27FC236}">
                <a16:creationId xmlns:a16="http://schemas.microsoft.com/office/drawing/2014/main" id="{45413AFA-488D-03A0-61DE-765EEE304D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a:extLst>
              <a:ext uri="{FF2B5EF4-FFF2-40B4-BE49-F238E27FC236}">
                <a16:creationId xmlns:a16="http://schemas.microsoft.com/office/drawing/2014/main" id="{78A51AFA-F565-1C72-946D-CAEEE4DF63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15113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ED95BF33-A26F-FEA9-A29A-64327534C8E5}"/>
            </a:ext>
          </a:extLst>
        </p:cNvPr>
        <p:cNvGrpSpPr/>
        <p:nvPr/>
      </p:nvGrpSpPr>
      <p:grpSpPr>
        <a:xfrm>
          <a:off x="0" y="0"/>
          <a:ext cx="0" cy="0"/>
          <a:chOff x="0" y="0"/>
          <a:chExt cx="0" cy="0"/>
        </a:xfrm>
      </p:grpSpPr>
      <p:sp>
        <p:nvSpPr>
          <p:cNvPr id="272" name="Google Shape;272;g35ed75ccf_0106:notes">
            <a:extLst>
              <a:ext uri="{FF2B5EF4-FFF2-40B4-BE49-F238E27FC236}">
                <a16:creationId xmlns:a16="http://schemas.microsoft.com/office/drawing/2014/main" id="{0CFA5D40-8AA0-105A-8D99-36C49596B1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a:extLst>
              <a:ext uri="{FF2B5EF4-FFF2-40B4-BE49-F238E27FC236}">
                <a16:creationId xmlns:a16="http://schemas.microsoft.com/office/drawing/2014/main" id="{A93A7EDF-8694-E9D2-3D35-0D4E97C6C5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72142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836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855300" y="1991825"/>
            <a:ext cx="7433400" cy="11598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8"/>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8"/>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8"/>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 name="Google Shape;56;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10"/>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10"/>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10"/>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Background">
  <p:cSld name="BLANK_1">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2">
            <a:alphaModFix/>
          </a:blip>
          <a:srcRect b="42419"/>
          <a:stretch/>
        </p:blipFill>
        <p:spPr>
          <a:xfrm>
            <a:off x="-76200" y="0"/>
            <a:ext cx="8775850" cy="5143499"/>
          </a:xfrm>
          <a:prstGeom prst="rect">
            <a:avLst/>
          </a:prstGeom>
          <a:noFill/>
          <a:ln>
            <a:noFill/>
          </a:ln>
        </p:spPr>
      </p:pic>
      <p:sp>
        <p:nvSpPr>
          <p:cNvPr id="70" name="Google Shape;70;p11"/>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rgbClr val="FFFFFF">
              <a:alpha val="390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1" name="Google Shape;71;p11"/>
          <p:cNvPicPr preferRelativeResize="0"/>
          <p:nvPr/>
        </p:nvPicPr>
        <p:blipFill rotWithShape="1">
          <a:blip r:embed="rId2">
            <a:alphaModFix amt="75000"/>
          </a:blip>
          <a:srcRect b="18599"/>
          <a:stretch/>
        </p:blipFill>
        <p:spPr>
          <a:xfrm>
            <a:off x="2375" y="0"/>
            <a:ext cx="6207925" cy="5143499"/>
          </a:xfrm>
          <a:prstGeom prst="rect">
            <a:avLst/>
          </a:prstGeom>
          <a:noFill/>
          <a:ln>
            <a:noFill/>
          </a:ln>
        </p:spPr>
      </p:pic>
      <p:sp>
        <p:nvSpPr>
          <p:cNvPr id="72" name="Google Shape;72;p11"/>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rgbClr val="FFFFFF">
              <a:alpha val="122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4" name="Google Shape;74;p11"/>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rgbClr val="FFFFFF">
              <a:alpha val="217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5" name="Google Shape;75;p11"/>
          <p:cNvPicPr preferRelativeResize="0"/>
          <p:nvPr/>
        </p:nvPicPr>
        <p:blipFill>
          <a:blip r:embed="rId2">
            <a:alphaModFix amt="50000"/>
          </a:blip>
          <a:stretch>
            <a:fillRect/>
          </a:stretch>
        </p:blipFill>
        <p:spPr>
          <a:xfrm>
            <a:off x="2375" y="0"/>
            <a:ext cx="3735399" cy="38021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1pPr>
            <a:lvl2pPr lvl="1"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2pPr>
            <a:lvl3pPr lvl="2"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3pPr>
            <a:lvl4pPr lvl="3"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4pPr>
            <a:lvl5pPr lvl="4"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5pPr>
            <a:lvl6pPr lvl="5"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6pPr>
            <a:lvl7pPr lvl="6"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7pPr>
            <a:lvl8pPr lvl="7"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8pPr>
            <a:lvl9pPr lvl="8"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dk2"/>
              </a:buClr>
              <a:buSzPts val="2400"/>
              <a:buFont typeface="Red Hat Text"/>
              <a:buChar char="⊚"/>
              <a:defRPr sz="2400">
                <a:solidFill>
                  <a:schemeClr val="dk1"/>
                </a:solidFill>
                <a:latin typeface="Red Hat Text"/>
                <a:ea typeface="Red Hat Text"/>
                <a:cs typeface="Red Hat Text"/>
                <a:sym typeface="Red Hat Text"/>
              </a:defRPr>
            </a:lvl1pPr>
            <a:lvl2pPr marL="914400" lvl="1"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2pPr>
            <a:lvl3pPr marL="1371600" lvl="2"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3pPr>
            <a:lvl4pPr marL="1828800" lvl="3"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4pPr>
            <a:lvl5pPr marL="2286000" lvl="4"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5pPr>
            <a:lvl6pPr marL="2743200" lvl="5"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6pPr>
            <a:lvl7pPr marL="3200400" lvl="6"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7pPr>
            <a:lvl8pPr marL="3657600" lvl="7"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8pPr>
            <a:lvl9pPr marL="4114800" lvl="8" indent="-381000" rtl="0">
              <a:spcBef>
                <a:spcPts val="600"/>
              </a:spcBef>
              <a:spcAft>
                <a:spcPts val="600"/>
              </a:spcAft>
              <a:buClr>
                <a:schemeClr val="dk1"/>
              </a:buClr>
              <a:buSzPts val="2400"/>
              <a:buFont typeface="Red Hat Text"/>
              <a:buChar char="■"/>
              <a:defRPr sz="2400">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Red Hat Text"/>
                <a:ea typeface="Red Hat Text"/>
                <a:cs typeface="Red Hat Text"/>
                <a:sym typeface="Red Hat Text"/>
              </a:defRPr>
            </a:lvl1pPr>
            <a:lvl2pPr lvl="1" algn="r" rtl="0">
              <a:buNone/>
              <a:defRPr sz="1300">
                <a:solidFill>
                  <a:schemeClr val="dk1"/>
                </a:solidFill>
                <a:latin typeface="Red Hat Text"/>
                <a:ea typeface="Red Hat Text"/>
                <a:cs typeface="Red Hat Text"/>
                <a:sym typeface="Red Hat Text"/>
              </a:defRPr>
            </a:lvl2pPr>
            <a:lvl3pPr lvl="2" algn="r" rtl="0">
              <a:buNone/>
              <a:defRPr sz="1300">
                <a:solidFill>
                  <a:schemeClr val="dk1"/>
                </a:solidFill>
                <a:latin typeface="Red Hat Text"/>
                <a:ea typeface="Red Hat Text"/>
                <a:cs typeface="Red Hat Text"/>
                <a:sym typeface="Red Hat Text"/>
              </a:defRPr>
            </a:lvl3pPr>
            <a:lvl4pPr lvl="3" algn="r" rtl="0">
              <a:buNone/>
              <a:defRPr sz="1300">
                <a:solidFill>
                  <a:schemeClr val="dk1"/>
                </a:solidFill>
                <a:latin typeface="Red Hat Text"/>
                <a:ea typeface="Red Hat Text"/>
                <a:cs typeface="Red Hat Text"/>
                <a:sym typeface="Red Hat Text"/>
              </a:defRPr>
            </a:lvl4pPr>
            <a:lvl5pPr lvl="4" algn="r" rtl="0">
              <a:buNone/>
              <a:defRPr sz="1300">
                <a:solidFill>
                  <a:schemeClr val="dk1"/>
                </a:solidFill>
                <a:latin typeface="Red Hat Text"/>
                <a:ea typeface="Red Hat Text"/>
                <a:cs typeface="Red Hat Text"/>
                <a:sym typeface="Red Hat Text"/>
              </a:defRPr>
            </a:lvl5pPr>
            <a:lvl6pPr lvl="5" algn="r" rtl="0">
              <a:buNone/>
              <a:defRPr sz="1300">
                <a:solidFill>
                  <a:schemeClr val="dk1"/>
                </a:solidFill>
                <a:latin typeface="Red Hat Text"/>
                <a:ea typeface="Red Hat Text"/>
                <a:cs typeface="Red Hat Text"/>
                <a:sym typeface="Red Hat Text"/>
              </a:defRPr>
            </a:lvl6pPr>
            <a:lvl7pPr lvl="6" algn="r" rtl="0">
              <a:buNone/>
              <a:defRPr sz="1300">
                <a:solidFill>
                  <a:schemeClr val="dk1"/>
                </a:solidFill>
                <a:latin typeface="Red Hat Text"/>
                <a:ea typeface="Red Hat Text"/>
                <a:cs typeface="Red Hat Text"/>
                <a:sym typeface="Red Hat Text"/>
              </a:defRPr>
            </a:lvl7pPr>
            <a:lvl8pPr lvl="7" algn="r" rtl="0">
              <a:buNone/>
              <a:defRPr sz="1300">
                <a:solidFill>
                  <a:schemeClr val="dk1"/>
                </a:solidFill>
                <a:latin typeface="Red Hat Text"/>
                <a:ea typeface="Red Hat Text"/>
                <a:cs typeface="Red Hat Text"/>
                <a:sym typeface="Red Hat Text"/>
              </a:defRPr>
            </a:lvl8pPr>
            <a:lvl9pPr lvl="8" algn="r" rtl="0">
              <a:buNone/>
              <a:defRPr sz="1300">
                <a:solidFill>
                  <a:schemeClr val="dk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6" r:id="rId3"/>
    <p:sldLayoutId id="2147483657"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sinonimosgratis.com/inteligencia"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es.thefreedictionary.com/inteligibilidad" TargetMode="External"/><Relationship Id="rId5" Type="http://schemas.openxmlformats.org/officeDocument/2006/relationships/hyperlink" Target="https://es.thefreedictionary.com/intelecto" TargetMode="External"/><Relationship Id="rId4" Type="http://schemas.openxmlformats.org/officeDocument/2006/relationships/hyperlink" Target="https://es.thefreedictionary.com/inteligencia+artificia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s.thefreedictionary.com/entendimiento"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urbipsi.com/wp-content/uploads/2017/03/IM-Gardner.jpg"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urbipsi.com/wp-content/uploads/2017/03/IM.jpg"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2"/>
          <p:cNvSpPr txBox="1">
            <a:spLocks noGrp="1"/>
          </p:cNvSpPr>
          <p:nvPr>
            <p:ph type="ctrTitle"/>
          </p:nvPr>
        </p:nvSpPr>
        <p:spPr>
          <a:xfrm>
            <a:off x="855300" y="555526"/>
            <a:ext cx="7821156" cy="4032448"/>
          </a:xfrm>
          <a:prstGeom prst="rect">
            <a:avLst/>
          </a:prstGeom>
        </p:spPr>
        <p:txBody>
          <a:bodyPr spcFirstLastPara="1" wrap="square" lIns="0" tIns="0" rIns="0" bIns="0" anchor="ctr" anchorCtr="0">
            <a:noAutofit/>
          </a:bodyPr>
          <a:lstStyle/>
          <a:p>
            <a:pPr algn="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r>
              <a:rPr lang="es-MX" sz="2000" b="1" dirty="0">
                <a:effectLst/>
                <a:latin typeface="Calibri" panose="020F0502020204030204" pitchFamily="34" charset="0"/>
                <a:ea typeface="Calibri" panose="020F0502020204030204" pitchFamily="34" charset="0"/>
                <a:cs typeface="Times New Roman" panose="02020603050405020304" pitchFamily="18" charset="0"/>
              </a:rPr>
              <a:t>Formación septiembre 2024</a:t>
            </a:r>
            <a:r>
              <a:rPr lang="es-MX" sz="3600" b="1" dirty="0">
                <a:effectLst/>
                <a:latin typeface="Calibri" panose="020F0502020204030204" pitchFamily="34" charset="0"/>
                <a:ea typeface="Calibri" panose="020F0502020204030204" pitchFamily="34" charset="0"/>
                <a:cs typeface="Times New Roman" panose="02020603050405020304" pitchFamily="18" charset="0"/>
              </a:rPr>
              <a:t> </a:t>
            </a:r>
            <a:br>
              <a:rPr lang="es-MX" sz="3600" dirty="0">
                <a:effectLst/>
                <a:latin typeface="Calibri" panose="020F0502020204030204" pitchFamily="34" charset="0"/>
                <a:ea typeface="Calibri" panose="020F0502020204030204" pitchFamily="34" charset="0"/>
                <a:cs typeface="Times New Roman" panose="02020603050405020304" pitchFamily="18" charset="0"/>
              </a:rPr>
            </a:br>
            <a:endParaRPr sz="3600" dirty="0"/>
          </a:p>
        </p:txBody>
      </p:sp>
      <p:sp>
        <p:nvSpPr>
          <p:cNvPr id="3" name="CuadroTexto 2">
            <a:extLst>
              <a:ext uri="{FF2B5EF4-FFF2-40B4-BE49-F238E27FC236}">
                <a16:creationId xmlns:a16="http://schemas.microsoft.com/office/drawing/2014/main" id="{644E04E0-B1EA-0080-659E-759E783BCE03}"/>
              </a:ext>
            </a:extLst>
          </p:cNvPr>
          <p:cNvSpPr txBox="1"/>
          <p:nvPr/>
        </p:nvSpPr>
        <p:spPr>
          <a:xfrm>
            <a:off x="950191" y="562485"/>
            <a:ext cx="7344816" cy="1200329"/>
          </a:xfrm>
          <a:prstGeom prst="rect">
            <a:avLst/>
          </a:prstGeom>
          <a:noFill/>
        </p:spPr>
        <p:txBody>
          <a:bodyPr wrap="square">
            <a:spAutoFit/>
          </a:bodyPr>
          <a:lstStyle/>
          <a:p>
            <a:r>
              <a:rPr lang="es-MX" altLang="es-MX" sz="3600" dirty="0">
                <a:solidFill>
                  <a:srgbClr val="FFC000"/>
                </a:solidFill>
              </a:rPr>
              <a:t>Desarrollo de habilidades de la creatividad y la Innovación</a:t>
            </a:r>
            <a:endParaRPr lang="es-MX"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
        <p:nvSpPr>
          <p:cNvPr id="3" name="CuadroTexto 2">
            <a:extLst>
              <a:ext uri="{FF2B5EF4-FFF2-40B4-BE49-F238E27FC236}">
                <a16:creationId xmlns:a16="http://schemas.microsoft.com/office/drawing/2014/main" id="{B1D2FACD-773B-22BF-D829-561739BAA404}"/>
              </a:ext>
            </a:extLst>
          </p:cNvPr>
          <p:cNvSpPr txBox="1"/>
          <p:nvPr/>
        </p:nvSpPr>
        <p:spPr>
          <a:xfrm>
            <a:off x="114716" y="267494"/>
            <a:ext cx="8849772" cy="5186035"/>
          </a:xfrm>
          <a:prstGeom prst="rect">
            <a:avLst/>
          </a:prstGeom>
          <a:noFill/>
        </p:spPr>
        <p:txBody>
          <a:bodyPr wrap="square">
            <a:spAutoFit/>
          </a:bodyPr>
          <a:lstStyle/>
          <a:p>
            <a:br>
              <a:rPr lang="es-MX" altLang="es-MX" sz="1400" dirty="0">
                <a:solidFill>
                  <a:schemeClr val="bg1"/>
                </a:solidFill>
              </a:rPr>
            </a:br>
            <a:r>
              <a:rPr lang="es-MX" altLang="es-MX" sz="1700" dirty="0">
                <a:solidFill>
                  <a:schemeClr val="bg1"/>
                </a:solidFill>
              </a:rPr>
              <a:t>De acuerdo a lo anterior a través del desarrollo de habilidades del pensamiento creativo y de innovación podemos optimizar: El uso de la memoria, la comprensión, el análisis y la síntesis, entre otras.  </a:t>
            </a:r>
            <a:br>
              <a:rPr lang="es-MX" altLang="es-MX" sz="1700" dirty="0">
                <a:solidFill>
                  <a:schemeClr val="bg1"/>
                </a:solidFill>
              </a:rPr>
            </a:br>
            <a:r>
              <a:rPr lang="es-MX" altLang="es-MX" sz="1700" dirty="0">
                <a:solidFill>
                  <a:schemeClr val="bg1"/>
                </a:solidFill>
              </a:rPr>
              <a:t>Estas habilidades del pensamiento deben permitir a la persona relacionarse con la diversidad cultural, darle una mayor capacidad para lograr sus objetivos, adquirir la madurez en donde sea capaz de realizar propuestas, presentar alternativas de solución con originalidad y creatividad que puedan responder a los constantes campos de este mundo complejo y multicultural. </a:t>
            </a:r>
          </a:p>
          <a:p>
            <a:endParaRPr lang="es-MX" altLang="es-MX" sz="1700" dirty="0">
              <a:solidFill>
                <a:schemeClr val="bg1"/>
              </a:solidFill>
            </a:endParaRPr>
          </a:p>
          <a:p>
            <a:r>
              <a:rPr lang="es-MX" altLang="es-MX" sz="1700" dirty="0">
                <a:solidFill>
                  <a:schemeClr val="bg1"/>
                </a:solidFill>
              </a:rPr>
              <a:t>¿Es posible aprender a pensar? </a:t>
            </a:r>
            <a:br>
              <a:rPr lang="es-MX" altLang="es-MX" sz="1700" dirty="0">
                <a:solidFill>
                  <a:schemeClr val="bg1"/>
                </a:solidFill>
              </a:rPr>
            </a:br>
            <a:r>
              <a:rPr lang="es-MX" altLang="es-MX" sz="1700" dirty="0">
                <a:solidFill>
                  <a:schemeClr val="bg1"/>
                </a:solidFill>
              </a:rPr>
              <a:t>Primeramente es necesario aclarar que se entiende por “pensar”; pues esta palabra se emplea con distintas acepciones dependiendo del contexto y del propósito con el que se use. </a:t>
            </a:r>
            <a:br>
              <a:rPr lang="es-MX" altLang="es-MX" sz="1700" dirty="0">
                <a:solidFill>
                  <a:schemeClr val="bg1"/>
                </a:solidFill>
              </a:rPr>
            </a:br>
            <a:r>
              <a:rPr lang="es-MX" altLang="es-MX" sz="1700" dirty="0">
                <a:solidFill>
                  <a:schemeClr val="bg1"/>
                </a:solidFill>
              </a:rPr>
              <a:t>Muchas veces hemos escuchado: </a:t>
            </a:r>
            <a:br>
              <a:rPr lang="es-MX" altLang="es-MX" sz="1700" dirty="0">
                <a:solidFill>
                  <a:schemeClr val="bg1"/>
                </a:solidFill>
              </a:rPr>
            </a:br>
            <a:r>
              <a:rPr lang="es-MX" altLang="es-MX" sz="1700" dirty="0">
                <a:solidFill>
                  <a:schemeClr val="bg1"/>
                </a:solidFill>
              </a:rPr>
              <a:t>-¡Piensa! </a:t>
            </a:r>
            <a:br>
              <a:rPr lang="es-MX" altLang="es-MX" sz="1700" dirty="0">
                <a:solidFill>
                  <a:schemeClr val="bg1"/>
                </a:solidFill>
              </a:rPr>
            </a:br>
            <a:r>
              <a:rPr lang="es-MX" altLang="es-MX" sz="1700" dirty="0">
                <a:solidFill>
                  <a:schemeClr val="bg1"/>
                </a:solidFill>
              </a:rPr>
              <a:t>-¡Piensa antes de hacer y no hagas para después pensar lo que ya no puedes remediar!. </a:t>
            </a:r>
            <a:br>
              <a:rPr lang="es-MX" altLang="es-MX" sz="1700" dirty="0">
                <a:solidFill>
                  <a:schemeClr val="bg1"/>
                </a:solidFill>
              </a:rPr>
            </a:br>
            <a:r>
              <a:rPr lang="es-MX" altLang="es-MX" sz="1700" dirty="0">
                <a:solidFill>
                  <a:schemeClr val="bg1"/>
                </a:solidFill>
              </a:rPr>
              <a:t>-¿Qué piensas de tu infancia? </a:t>
            </a:r>
          </a:p>
          <a:p>
            <a:br>
              <a:rPr lang="es-MX" altLang="es-MX" sz="1400" dirty="0">
                <a:solidFill>
                  <a:schemeClr val="bg1"/>
                </a:solidFill>
              </a:rPr>
            </a:br>
            <a:endParaRPr lang="es-MX" dirty="0">
              <a:solidFill>
                <a:schemeClr val="bg1"/>
              </a:solidFill>
            </a:endParaRPr>
          </a:p>
        </p:txBody>
      </p:sp>
    </p:spTree>
    <p:extLst>
      <p:ext uri="{BB962C8B-B14F-4D97-AF65-F5344CB8AC3E}">
        <p14:creationId xmlns:p14="http://schemas.microsoft.com/office/powerpoint/2010/main" val="50086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3" name="CuadroTexto 2">
            <a:extLst>
              <a:ext uri="{FF2B5EF4-FFF2-40B4-BE49-F238E27FC236}">
                <a16:creationId xmlns:a16="http://schemas.microsoft.com/office/drawing/2014/main" id="{17A72ADC-FA48-878E-9AE6-5854FB797067}"/>
              </a:ext>
            </a:extLst>
          </p:cNvPr>
          <p:cNvSpPr txBox="1"/>
          <p:nvPr/>
        </p:nvSpPr>
        <p:spPr>
          <a:xfrm>
            <a:off x="114716" y="267494"/>
            <a:ext cx="8914568" cy="5570756"/>
          </a:xfrm>
          <a:prstGeom prst="rect">
            <a:avLst/>
          </a:prstGeom>
          <a:noFill/>
        </p:spPr>
        <p:txBody>
          <a:bodyPr wrap="square">
            <a:spAutoFit/>
          </a:bodyPr>
          <a:lstStyle/>
          <a:p>
            <a:r>
              <a:rPr lang="es-MX" altLang="es-MX" sz="1500" dirty="0">
                <a:solidFill>
                  <a:schemeClr val="bg1"/>
                </a:solidFill>
              </a:rPr>
              <a:t>¿A que tipo de pensamiento se refieren las anteriores afirmaciones?. En los 2 primeros casos a lo que se invita es a analizar, a reflexionar, a argumentar, a justificar con razones fundamentadas una decisión; en el tercer caso lo que se pide es que se recuerde como fue la infancia. Lo anterior muestra que la palabra pensar suele estar asociada a recordar, exponer una idea, dar una opinión, analizar, reflexionar, argumentar. </a:t>
            </a:r>
            <a:br>
              <a:rPr lang="es-MX" altLang="es-MX" sz="1500" dirty="0">
                <a:solidFill>
                  <a:schemeClr val="bg1"/>
                </a:solidFill>
              </a:rPr>
            </a:br>
            <a:r>
              <a:rPr lang="es-MX" altLang="es-MX" sz="1500" dirty="0">
                <a:solidFill>
                  <a:schemeClr val="bg1"/>
                </a:solidFill>
              </a:rPr>
              <a:t>El aprender a pensar de manera analítica, crítica, creativa y además ser consciente de ello, es una habilidad que se aprende y que es posible perfeccionar con el apoyo de estrategias y la práctica constante. </a:t>
            </a:r>
          </a:p>
          <a:p>
            <a:r>
              <a:rPr lang="es-MX" altLang="es-MX" sz="1500" dirty="0">
                <a:solidFill>
                  <a:schemeClr val="bg1"/>
                </a:solidFill>
              </a:rPr>
              <a:t>Existen ciertas habilidades del pensamiento que se activan de manera automática ante una situación. Estas habilidades pueden darse o activarse de manera inconsciente en el sentido de que la persona no se da cuenta ni de cómo se activan o de cómo se hace uso de ellas, esta inconsciencia no permite que se haga un uso regulado de las habilidades.</a:t>
            </a:r>
          </a:p>
          <a:p>
            <a:r>
              <a:rPr lang="es-ES" altLang="es-MX" sz="1500" dirty="0">
                <a:solidFill>
                  <a:schemeClr val="bg1"/>
                </a:solidFill>
              </a:rPr>
              <a:t>inteligencia </a:t>
            </a:r>
            <a:br>
              <a:rPr lang="es-ES" altLang="es-MX" sz="1500" dirty="0">
                <a:solidFill>
                  <a:schemeClr val="bg1"/>
                </a:solidFill>
              </a:rPr>
            </a:br>
            <a:r>
              <a:rPr lang="es-ES" altLang="es-MX" sz="1500" dirty="0">
                <a:solidFill>
                  <a:schemeClr val="bg1"/>
                </a:solidFill>
              </a:rPr>
              <a:t>  </a:t>
            </a:r>
            <a:r>
              <a:rPr lang="es-ES" altLang="es-MX" sz="1500" i="1" dirty="0">
                <a:solidFill>
                  <a:schemeClr val="bg1"/>
                </a:solidFill>
              </a:rPr>
              <a:t>f.</a:t>
            </a:r>
            <a:r>
              <a:rPr lang="es-ES" altLang="es-MX" sz="1500" dirty="0">
                <a:solidFill>
                  <a:schemeClr val="bg1"/>
                </a:solidFill>
              </a:rPr>
              <a:t> Acción de comprender una cosa. </a:t>
            </a:r>
            <a:br>
              <a:rPr lang="es-ES" altLang="es-MX" sz="1500" dirty="0">
                <a:solidFill>
                  <a:schemeClr val="bg1"/>
                </a:solidFill>
              </a:rPr>
            </a:br>
            <a:r>
              <a:rPr lang="es-ES" altLang="es-MX" sz="1500" dirty="0">
                <a:solidFill>
                  <a:schemeClr val="bg1"/>
                </a:solidFill>
              </a:rPr>
              <a:t>Facultad de comprender, capacidad de saber o aprender. </a:t>
            </a:r>
            <a:br>
              <a:rPr lang="es-ES" altLang="es-MX" sz="1500" dirty="0">
                <a:solidFill>
                  <a:schemeClr val="bg1"/>
                </a:solidFill>
              </a:rPr>
            </a:br>
            <a:r>
              <a:rPr lang="es-ES" altLang="es-MX" sz="1500" dirty="0">
                <a:solidFill>
                  <a:schemeClr val="bg1"/>
                </a:solidFill>
              </a:rPr>
              <a:t>Conjunto de todas las funciones que tienen por objeto el conocimiento (sensación, asociación, memoria, razón, etc.). </a:t>
            </a:r>
            <a:br>
              <a:rPr lang="es-ES" altLang="es-MX" sz="1500" dirty="0">
                <a:solidFill>
                  <a:schemeClr val="bg1"/>
                </a:solidFill>
              </a:rPr>
            </a:br>
            <a:r>
              <a:rPr lang="es-ES" altLang="es-MX" sz="1500" dirty="0">
                <a:solidFill>
                  <a:schemeClr val="bg1"/>
                </a:solidFill>
              </a:rPr>
              <a:t>Habilidad, destreza. </a:t>
            </a:r>
            <a:r>
              <a:rPr lang="es-ES" altLang="es-MX" sz="1500" b="1" dirty="0">
                <a:solidFill>
                  <a:schemeClr val="bg1"/>
                </a:solidFill>
              </a:rPr>
              <a:t>inteligencia artificial</a:t>
            </a:r>
            <a:r>
              <a:rPr lang="es-ES" altLang="es-MX" sz="1500" dirty="0">
                <a:solidFill>
                  <a:schemeClr val="bg1"/>
                </a:solidFill>
              </a:rPr>
              <a:t> Tecnología cuyo fin es el análisis y la comprensión de los problemas cognoscibles, de una parte, y la creación de máquinas o programas que se comporten siguiendo una línea próxima a la inteligencia humana. </a:t>
            </a:r>
            <a:endParaRPr lang="es-MX" altLang="es-MX" sz="1500" dirty="0">
              <a:solidFill>
                <a:schemeClr val="bg1"/>
              </a:solidFill>
            </a:endParaRPr>
          </a:p>
          <a:p>
            <a:endParaRPr lang="es-MX" dirty="0">
              <a:solidFill>
                <a:schemeClr val="bg1"/>
              </a:solidFill>
            </a:endParaRPr>
          </a:p>
          <a:p>
            <a:endParaRPr lang="es-MX" dirty="0">
              <a:solidFill>
                <a:schemeClr val="bg1"/>
              </a:solidFill>
            </a:endParaRPr>
          </a:p>
          <a:p>
            <a:endParaRPr lang="es-MX" dirty="0">
              <a:solidFill>
                <a:schemeClr val="bg1"/>
              </a:solidFill>
            </a:endParaRPr>
          </a:p>
          <a:p>
            <a:endParaRPr lang="es-MX" dirty="0">
              <a:solidFill>
                <a:schemeClr val="bg1"/>
              </a:solidFill>
            </a:endParaRPr>
          </a:p>
        </p:txBody>
      </p:sp>
    </p:spTree>
    <p:extLst>
      <p:ext uri="{BB962C8B-B14F-4D97-AF65-F5344CB8AC3E}">
        <p14:creationId xmlns:p14="http://schemas.microsoft.com/office/powerpoint/2010/main" val="2927105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3" name="CuadroTexto 2">
            <a:extLst>
              <a:ext uri="{FF2B5EF4-FFF2-40B4-BE49-F238E27FC236}">
                <a16:creationId xmlns:a16="http://schemas.microsoft.com/office/drawing/2014/main" id="{C9C3C88A-275E-264D-CE04-491D81432AF3}"/>
              </a:ext>
            </a:extLst>
          </p:cNvPr>
          <p:cNvSpPr txBox="1"/>
          <p:nvPr/>
        </p:nvSpPr>
        <p:spPr>
          <a:xfrm>
            <a:off x="179512" y="359951"/>
            <a:ext cx="8640960" cy="4278094"/>
          </a:xfrm>
          <a:prstGeom prst="rect">
            <a:avLst/>
          </a:prstGeom>
          <a:noFill/>
        </p:spPr>
        <p:txBody>
          <a:bodyPr wrap="square">
            <a:spAutoFit/>
          </a:bodyPr>
          <a:lstStyle/>
          <a:p>
            <a:r>
              <a:rPr lang="es-ES" altLang="es-MX" sz="1700" dirty="0">
                <a:solidFill>
                  <a:schemeClr val="bg1"/>
                </a:solidFill>
              </a:rPr>
              <a:t>Aptitud para establecer relaciones entre las percepciones sensoriales o para abstraer y asociar conceptos. </a:t>
            </a:r>
            <a:br>
              <a:rPr lang="es-ES" altLang="es-MX" sz="1700" dirty="0">
                <a:solidFill>
                  <a:schemeClr val="bg1"/>
                </a:solidFill>
              </a:rPr>
            </a:br>
            <a:r>
              <a:rPr lang="es-ES" altLang="es-MX" sz="1700" dirty="0">
                <a:solidFill>
                  <a:schemeClr val="bg1"/>
                </a:solidFill>
              </a:rPr>
              <a:t>Diccionario Enciclopédico Vox 1. © 2009 Larousse Editorial, S.L. </a:t>
            </a:r>
            <a:br>
              <a:rPr lang="es-ES" altLang="es-MX" sz="1700" dirty="0">
                <a:solidFill>
                  <a:schemeClr val="bg1"/>
                </a:solidFill>
              </a:rPr>
            </a:br>
            <a:r>
              <a:rPr lang="es-ES" altLang="es-MX" sz="1700" dirty="0">
                <a:solidFill>
                  <a:schemeClr val="bg1"/>
                </a:solidFill>
              </a:rPr>
              <a:t>inteligencia </a:t>
            </a:r>
            <a:r>
              <a:rPr lang="es-ES" altLang="es-MX" sz="1700" i="1" dirty="0">
                <a:solidFill>
                  <a:schemeClr val="bg1"/>
                </a:solidFill>
              </a:rPr>
              <a:t>sustantivo femenino</a:t>
            </a:r>
            <a:r>
              <a:rPr lang="es-ES" altLang="es-MX" sz="1700" dirty="0">
                <a:solidFill>
                  <a:schemeClr val="bg1"/>
                </a:solidFill>
              </a:rPr>
              <a:t> </a:t>
            </a:r>
            <a:br>
              <a:rPr lang="es-ES" altLang="es-MX" sz="1700" dirty="0">
                <a:solidFill>
                  <a:schemeClr val="bg1"/>
                </a:solidFill>
              </a:rPr>
            </a:br>
            <a:r>
              <a:rPr lang="es-ES" altLang="es-MX" sz="1700" b="1" dirty="0">
                <a:solidFill>
                  <a:schemeClr val="bg1"/>
                </a:solidFill>
              </a:rPr>
              <a:t>1. </a:t>
            </a:r>
            <a:r>
              <a:rPr lang="es-ES" altLang="es-MX" sz="1700" dirty="0">
                <a:solidFill>
                  <a:schemeClr val="bg1"/>
                </a:solidFill>
              </a:rPr>
              <a:t>facultad de la mente que permite aprender, entender o razonar </a:t>
            </a:r>
            <a:r>
              <a:rPr lang="es-ES" altLang="es-MX" sz="1700" i="1" dirty="0">
                <a:solidFill>
                  <a:schemeClr val="bg1"/>
                </a:solidFill>
              </a:rPr>
              <a:t>El hombre es el único animal dotado de inteligencia.</a:t>
            </a:r>
            <a:r>
              <a:rPr lang="es-ES" altLang="es-MX" sz="1700" dirty="0">
                <a:solidFill>
                  <a:schemeClr val="bg1"/>
                </a:solidFill>
              </a:rPr>
              <a:t> </a:t>
            </a:r>
            <a:endParaRPr lang="es-ES" sz="1700" dirty="0">
              <a:solidFill>
                <a:schemeClr val="bg1"/>
              </a:solidFill>
            </a:endParaRPr>
          </a:p>
          <a:p>
            <a:r>
              <a:rPr lang="es-ES" altLang="es-MX" sz="1700" b="1" dirty="0">
                <a:solidFill>
                  <a:schemeClr val="bg1"/>
                </a:solidFill>
              </a:rPr>
              <a:t>2. </a:t>
            </a:r>
            <a:r>
              <a:rPr lang="es-ES" altLang="es-MX" sz="1700" dirty="0">
                <a:solidFill>
                  <a:schemeClr val="bg1"/>
                </a:solidFill>
              </a:rPr>
              <a:t>persona especialmente dotada de esta capacidad </a:t>
            </a:r>
            <a:r>
              <a:rPr lang="es-ES" altLang="es-MX" sz="1700" i="1" dirty="0">
                <a:solidFill>
                  <a:schemeClr val="bg1"/>
                </a:solidFill>
              </a:rPr>
              <a:t>Fue una de las inteligencias más desarrolladas de su época.</a:t>
            </a:r>
            <a:r>
              <a:rPr lang="es-ES" altLang="es-MX" sz="1700" dirty="0">
                <a:solidFill>
                  <a:schemeClr val="bg1"/>
                </a:solidFill>
              </a:rPr>
              <a:t> </a:t>
            </a:r>
            <a:br>
              <a:rPr lang="es-ES" altLang="es-MX" sz="1700" dirty="0">
                <a:solidFill>
                  <a:schemeClr val="bg1"/>
                </a:solidFill>
              </a:rPr>
            </a:br>
            <a:r>
              <a:rPr lang="es-ES" altLang="es-MX" sz="1700" b="1" dirty="0">
                <a:solidFill>
                  <a:schemeClr val="bg1"/>
                </a:solidFill>
              </a:rPr>
              <a:t>3. </a:t>
            </a:r>
            <a:r>
              <a:rPr lang="es-ES" altLang="es-MX" sz="1700" dirty="0">
                <a:solidFill>
                  <a:schemeClr val="bg1"/>
                </a:solidFill>
              </a:rPr>
              <a:t>torpeza capacidad para hacer algo con rapidez y facilidad </a:t>
            </a:r>
            <a:r>
              <a:rPr lang="es-ES" altLang="es-MX" sz="1700" i="1" dirty="0">
                <a:solidFill>
                  <a:schemeClr val="bg1"/>
                </a:solidFill>
              </a:rPr>
              <a:t>La situación puso a prueba su inteligencia.</a:t>
            </a:r>
            <a:r>
              <a:rPr lang="es-ES" altLang="es-MX" sz="1700" dirty="0">
                <a:solidFill>
                  <a:schemeClr val="bg1"/>
                </a:solidFill>
              </a:rPr>
              <a:t> </a:t>
            </a:r>
            <a:br>
              <a:rPr lang="es-ES" altLang="es-MX" sz="1700" dirty="0">
                <a:solidFill>
                  <a:schemeClr val="bg1"/>
                </a:solidFill>
              </a:rPr>
            </a:br>
            <a:r>
              <a:rPr lang="es-ES" altLang="es-MX" sz="1700" b="1" dirty="0">
                <a:solidFill>
                  <a:schemeClr val="bg1"/>
                </a:solidFill>
              </a:rPr>
              <a:t>4. </a:t>
            </a:r>
            <a:r>
              <a:rPr lang="es-ES" altLang="es-MX" sz="1700" dirty="0">
                <a:solidFill>
                  <a:schemeClr val="bg1"/>
                </a:solidFill>
              </a:rPr>
              <a:t>organismo encargado del espionaje en una nación </a:t>
            </a:r>
            <a:r>
              <a:rPr lang="es-ES" altLang="es-MX" sz="1700" i="1" dirty="0">
                <a:solidFill>
                  <a:schemeClr val="bg1"/>
                </a:solidFill>
              </a:rPr>
              <a:t>agentes de inteligencia</a:t>
            </a:r>
            <a:r>
              <a:rPr lang="es-ES" altLang="es-MX" sz="1700" dirty="0">
                <a:solidFill>
                  <a:schemeClr val="bg1"/>
                </a:solidFill>
              </a:rPr>
              <a:t> </a:t>
            </a:r>
          </a:p>
          <a:p>
            <a:r>
              <a:rPr lang="es-ES" altLang="es-MX" sz="1700" dirty="0">
                <a:solidFill>
                  <a:schemeClr val="bg1"/>
                </a:solidFill>
              </a:rPr>
              <a:t>También se encuentra en: </a:t>
            </a:r>
            <a:r>
              <a:rPr lang="es-ES" altLang="es-MX" sz="1700" b="1" u="sng" dirty="0">
                <a:solidFill>
                  <a:schemeClr val="bg1"/>
                </a:solidFill>
                <a:hlinkClick r:id="rId3">
                  <a:extLst>
                    <a:ext uri="{A12FA001-AC4F-418D-AE19-62706E023703}">
                      <ahyp:hlinkClr xmlns:ahyp="http://schemas.microsoft.com/office/drawing/2018/hyperlinkcolor" val="tx"/>
                    </a:ext>
                  </a:extLst>
                </a:hlinkClick>
              </a:rPr>
              <a:t>Sinónimos</a:t>
            </a:r>
            <a:r>
              <a:rPr lang="es-ES" altLang="es-MX" sz="1700" b="1" dirty="0">
                <a:solidFill>
                  <a:schemeClr val="bg1"/>
                </a:solidFill>
              </a:rPr>
              <a:t>.</a:t>
            </a:r>
            <a:r>
              <a:rPr lang="es-ES" altLang="es-MX" sz="1700" dirty="0">
                <a:solidFill>
                  <a:schemeClr val="bg1"/>
                </a:solidFill>
              </a:rPr>
              <a:t> </a:t>
            </a:r>
            <a:br>
              <a:rPr lang="es-ES" altLang="es-MX" sz="1700" dirty="0">
                <a:solidFill>
                  <a:schemeClr val="bg1"/>
                </a:solidFill>
              </a:rPr>
            </a:br>
            <a:r>
              <a:rPr lang="es-ES" altLang="es-MX" sz="1700" dirty="0">
                <a:solidFill>
                  <a:schemeClr val="bg1"/>
                </a:solidFill>
              </a:rPr>
              <a:t>Búsquedas relacionadas con inteligencia: </a:t>
            </a:r>
            <a:r>
              <a:rPr lang="es-ES" altLang="es-MX" sz="1700" b="1" u="sng" dirty="0">
                <a:solidFill>
                  <a:schemeClr val="bg1"/>
                </a:solidFill>
                <a:hlinkClick r:id="rId4">
                  <a:extLst>
                    <a:ext uri="{A12FA001-AC4F-418D-AE19-62706E023703}">
                      <ahyp:hlinkClr xmlns:ahyp="http://schemas.microsoft.com/office/drawing/2018/hyperlinkcolor" val="tx"/>
                    </a:ext>
                  </a:extLst>
                </a:hlinkClick>
              </a:rPr>
              <a:t>inteligencia artificial</a:t>
            </a:r>
            <a:r>
              <a:rPr lang="es-ES" altLang="es-MX" sz="1700" dirty="0">
                <a:solidFill>
                  <a:schemeClr val="bg1"/>
                </a:solidFill>
              </a:rPr>
              <a:t>  inteligencia  (Del lat. </a:t>
            </a:r>
            <a:r>
              <a:rPr lang="es-ES" altLang="es-MX" sz="1700" i="1" dirty="0" err="1">
                <a:solidFill>
                  <a:schemeClr val="bg1"/>
                </a:solidFill>
              </a:rPr>
              <a:t>intelligentia</a:t>
            </a:r>
            <a:r>
              <a:rPr lang="es-ES" altLang="es-MX" sz="1700" dirty="0">
                <a:solidFill>
                  <a:schemeClr val="bg1"/>
                </a:solidFill>
              </a:rPr>
              <a:t>.) </a:t>
            </a:r>
            <a:br>
              <a:rPr lang="es-ES" altLang="es-MX" sz="1700" dirty="0">
                <a:solidFill>
                  <a:schemeClr val="bg1"/>
                </a:solidFill>
              </a:rPr>
            </a:br>
            <a:r>
              <a:rPr lang="es-ES" altLang="es-MX" sz="1700" b="1" dirty="0">
                <a:solidFill>
                  <a:schemeClr val="bg1"/>
                </a:solidFill>
              </a:rPr>
              <a:t>1</a:t>
            </a:r>
            <a:r>
              <a:rPr lang="es-ES" altLang="es-MX" sz="1700" dirty="0">
                <a:solidFill>
                  <a:schemeClr val="bg1"/>
                </a:solidFill>
              </a:rPr>
              <a:t>. </a:t>
            </a:r>
            <a:r>
              <a:rPr lang="es-ES" altLang="es-MX" sz="1700" i="1" dirty="0">
                <a:solidFill>
                  <a:schemeClr val="bg1"/>
                </a:solidFill>
              </a:rPr>
              <a:t>s. f.</a:t>
            </a:r>
            <a:r>
              <a:rPr lang="es-ES" altLang="es-MX" sz="1700" dirty="0">
                <a:solidFill>
                  <a:schemeClr val="bg1"/>
                </a:solidFill>
              </a:rPr>
              <a:t> Facultad para comprender o entender las cosas. </a:t>
            </a:r>
            <a:r>
              <a:rPr lang="es-ES" altLang="es-MX" sz="1700" b="1" u="sng" dirty="0">
                <a:solidFill>
                  <a:schemeClr val="bg1"/>
                </a:solidFill>
                <a:hlinkClick r:id="rId5">
                  <a:extLst>
                    <a:ext uri="{A12FA001-AC4F-418D-AE19-62706E023703}">
                      <ahyp:hlinkClr xmlns:ahyp="http://schemas.microsoft.com/office/drawing/2018/hyperlinkcolor" val="tx"/>
                    </a:ext>
                  </a:extLst>
                </a:hlinkClick>
              </a:rPr>
              <a:t>intelecto</a:t>
            </a:r>
            <a:r>
              <a:rPr lang="es-ES" altLang="es-MX" sz="1700" dirty="0">
                <a:solidFill>
                  <a:schemeClr val="bg1"/>
                </a:solidFill>
              </a:rPr>
              <a:t> </a:t>
            </a:r>
            <a:br>
              <a:rPr lang="es-ES" altLang="es-MX" sz="1700" dirty="0">
                <a:solidFill>
                  <a:schemeClr val="bg1"/>
                </a:solidFill>
              </a:rPr>
            </a:br>
            <a:r>
              <a:rPr lang="es-ES" altLang="es-MX" sz="1700" b="1" dirty="0">
                <a:solidFill>
                  <a:schemeClr val="bg1"/>
                </a:solidFill>
              </a:rPr>
              <a:t>2</a:t>
            </a:r>
            <a:r>
              <a:rPr lang="es-ES" altLang="es-MX" sz="1700" dirty="0">
                <a:solidFill>
                  <a:schemeClr val="bg1"/>
                </a:solidFill>
              </a:rPr>
              <a:t>. Cualidad de inteligible </a:t>
            </a:r>
            <a:r>
              <a:rPr lang="es-ES" altLang="es-MX" sz="1700" i="1" dirty="0">
                <a:solidFill>
                  <a:schemeClr val="bg1"/>
                </a:solidFill>
              </a:rPr>
              <a:t>su último libro es de difícil inteligencia.</a:t>
            </a:r>
            <a:r>
              <a:rPr lang="es-ES" altLang="es-MX" sz="1700" dirty="0">
                <a:solidFill>
                  <a:schemeClr val="bg1"/>
                </a:solidFill>
              </a:rPr>
              <a:t> </a:t>
            </a:r>
            <a:r>
              <a:rPr lang="es-ES" altLang="es-MX" sz="1700" b="1" u="sng" dirty="0">
                <a:solidFill>
                  <a:schemeClr val="bg1"/>
                </a:solidFill>
                <a:hlinkClick r:id="rId6">
                  <a:extLst>
                    <a:ext uri="{A12FA001-AC4F-418D-AE19-62706E023703}">
                      <ahyp:hlinkClr xmlns:ahyp="http://schemas.microsoft.com/office/drawing/2018/hyperlinkcolor" val="tx"/>
                    </a:ext>
                  </a:extLst>
                </a:hlinkClick>
              </a:rPr>
              <a:t>inteligibilidad</a:t>
            </a:r>
            <a:r>
              <a:rPr lang="es-ES" altLang="es-MX" sz="1700" dirty="0">
                <a:solidFill>
                  <a:schemeClr val="bg1"/>
                </a:solidFill>
              </a:rPr>
              <a:t> </a:t>
            </a:r>
            <a:endParaRPr lang="es-MX" sz="1700" dirty="0">
              <a:solidFill>
                <a:schemeClr val="bg1"/>
              </a:solidFill>
            </a:endParaRPr>
          </a:p>
        </p:txBody>
      </p:sp>
    </p:spTree>
    <p:extLst>
      <p:ext uri="{BB962C8B-B14F-4D97-AF65-F5344CB8AC3E}">
        <p14:creationId xmlns:p14="http://schemas.microsoft.com/office/powerpoint/2010/main" val="2269011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3" name="CuadroTexto 2">
            <a:extLst>
              <a:ext uri="{FF2B5EF4-FFF2-40B4-BE49-F238E27FC236}">
                <a16:creationId xmlns:a16="http://schemas.microsoft.com/office/drawing/2014/main" id="{80EEAA0F-1727-DF95-A362-620188DA6598}"/>
              </a:ext>
            </a:extLst>
          </p:cNvPr>
          <p:cNvSpPr txBox="1"/>
          <p:nvPr/>
        </p:nvSpPr>
        <p:spPr>
          <a:xfrm>
            <a:off x="467544" y="26318"/>
            <a:ext cx="8352928" cy="5293757"/>
          </a:xfrm>
          <a:prstGeom prst="rect">
            <a:avLst/>
          </a:prstGeom>
          <a:noFill/>
        </p:spPr>
        <p:txBody>
          <a:bodyPr wrap="square">
            <a:spAutoFit/>
          </a:bodyPr>
          <a:lstStyle/>
          <a:p>
            <a:r>
              <a:rPr lang="es-ES" altLang="es-MX" sz="1800" b="1" dirty="0">
                <a:solidFill>
                  <a:schemeClr val="bg1"/>
                </a:solidFill>
              </a:rPr>
              <a:t>4</a:t>
            </a:r>
            <a:r>
              <a:rPr lang="es-ES" altLang="es-MX" sz="1800" dirty="0">
                <a:solidFill>
                  <a:schemeClr val="bg1"/>
                </a:solidFill>
              </a:rPr>
              <a:t>. Acuerdo o entente entre dos o más personas </a:t>
            </a:r>
            <a:r>
              <a:rPr lang="es-ES" altLang="es-MX" sz="1800" i="1" dirty="0">
                <a:solidFill>
                  <a:schemeClr val="bg1"/>
                </a:solidFill>
              </a:rPr>
              <a:t>entre ellos no hay una buena </a:t>
            </a:r>
          </a:p>
          <a:p>
            <a:r>
              <a:rPr lang="es-ES" altLang="es-MX" sz="1800" i="1" dirty="0">
                <a:solidFill>
                  <a:schemeClr val="bg1"/>
                </a:solidFill>
              </a:rPr>
              <a:t>inteligencia.</a:t>
            </a:r>
            <a:r>
              <a:rPr lang="es-ES" altLang="es-MX" sz="1800" dirty="0">
                <a:solidFill>
                  <a:schemeClr val="bg1"/>
                </a:solidFill>
              </a:rPr>
              <a:t> </a:t>
            </a:r>
            <a:br>
              <a:rPr lang="es-ES" altLang="es-MX" sz="1800" dirty="0">
                <a:solidFill>
                  <a:schemeClr val="bg1"/>
                </a:solidFill>
              </a:rPr>
            </a:br>
            <a:r>
              <a:rPr lang="es-ES" altLang="es-MX" sz="1800" b="1" u="sng" dirty="0">
                <a:solidFill>
                  <a:schemeClr val="bg1"/>
                </a:solidFill>
                <a:hlinkClick r:id="rId3">
                  <a:extLst>
                    <a:ext uri="{A12FA001-AC4F-418D-AE19-62706E023703}">
                      <ahyp:hlinkClr xmlns:ahyp="http://schemas.microsoft.com/office/drawing/2018/hyperlinkcolor" val="tx"/>
                    </a:ext>
                  </a:extLst>
                </a:hlinkClick>
              </a:rPr>
              <a:t>entendimiento</a:t>
            </a:r>
            <a:r>
              <a:rPr lang="es-ES" altLang="es-MX" sz="1800" dirty="0">
                <a:solidFill>
                  <a:schemeClr val="bg1"/>
                </a:solidFill>
              </a:rPr>
              <a:t> </a:t>
            </a:r>
            <a:br>
              <a:rPr lang="es-ES" altLang="es-MX" sz="1800" dirty="0">
                <a:solidFill>
                  <a:schemeClr val="bg1"/>
                </a:solidFill>
              </a:rPr>
            </a:br>
            <a:r>
              <a:rPr lang="es-ES" altLang="es-MX" sz="1800" b="1" dirty="0">
                <a:solidFill>
                  <a:schemeClr val="bg1"/>
                </a:solidFill>
              </a:rPr>
              <a:t>5</a:t>
            </a:r>
            <a:r>
              <a:rPr lang="es-ES" altLang="es-MX" sz="1800" dirty="0">
                <a:solidFill>
                  <a:schemeClr val="bg1"/>
                </a:solidFill>
              </a:rPr>
              <a:t>. </a:t>
            </a:r>
            <a:r>
              <a:rPr lang="es-ES" altLang="es-MX" sz="1800" b="1" dirty="0">
                <a:solidFill>
                  <a:schemeClr val="bg1"/>
                </a:solidFill>
              </a:rPr>
              <a:t>inteligencia artificial</a:t>
            </a:r>
            <a:r>
              <a:rPr lang="es-ES" altLang="es-MX" sz="1800" dirty="0">
                <a:solidFill>
                  <a:schemeClr val="bg1"/>
                </a:solidFill>
              </a:rPr>
              <a:t> </a:t>
            </a:r>
            <a:r>
              <a:rPr lang="es-ES" altLang="es-MX" sz="1800" i="1" dirty="0">
                <a:solidFill>
                  <a:schemeClr val="bg1"/>
                </a:solidFill>
              </a:rPr>
              <a:t>INFORMÁTICA</a:t>
            </a:r>
            <a:r>
              <a:rPr lang="es-ES" altLang="es-MX" sz="1800" dirty="0">
                <a:solidFill>
                  <a:schemeClr val="bg1"/>
                </a:solidFill>
              </a:rPr>
              <a:t> Capacidad de un ordenador o de un programa de simular comportamientos humanos, tales como el reconocimiento de la situación en la que se encuentra al operar y la mejora de las decisiones por lo aprendido. </a:t>
            </a:r>
            <a:br>
              <a:rPr lang="es-ES" altLang="es-MX" sz="1800" dirty="0">
                <a:solidFill>
                  <a:schemeClr val="bg1"/>
                </a:solidFill>
              </a:rPr>
            </a:br>
            <a:r>
              <a:rPr lang="es-ES" altLang="es-MX" sz="1800" b="1" dirty="0">
                <a:solidFill>
                  <a:schemeClr val="bg1"/>
                </a:solidFill>
              </a:rPr>
              <a:t>6</a:t>
            </a:r>
            <a:r>
              <a:rPr lang="es-ES" altLang="es-MX" sz="1800" dirty="0">
                <a:solidFill>
                  <a:schemeClr val="bg1"/>
                </a:solidFill>
              </a:rPr>
              <a:t>. </a:t>
            </a:r>
            <a:r>
              <a:rPr lang="es-ES" altLang="es-MX" sz="1800" b="1" dirty="0">
                <a:solidFill>
                  <a:schemeClr val="bg1"/>
                </a:solidFill>
              </a:rPr>
              <a:t>en o en la inteligencia de que</a:t>
            </a:r>
            <a:r>
              <a:rPr lang="es-ES" altLang="es-MX" sz="1800" dirty="0">
                <a:solidFill>
                  <a:schemeClr val="bg1"/>
                </a:solidFill>
              </a:rPr>
              <a:t> </a:t>
            </a:r>
            <a:r>
              <a:rPr lang="es-ES" altLang="es-MX" sz="1800" i="1" dirty="0">
                <a:solidFill>
                  <a:schemeClr val="bg1"/>
                </a:solidFill>
              </a:rPr>
              <a:t>loc. </a:t>
            </a:r>
            <a:r>
              <a:rPr lang="es-ES" altLang="es-MX" sz="1800" i="1" dirty="0" err="1">
                <a:solidFill>
                  <a:schemeClr val="bg1"/>
                </a:solidFill>
              </a:rPr>
              <a:t>conj</a:t>
            </a:r>
            <a:r>
              <a:rPr lang="es-ES" altLang="es-MX" sz="1800" i="1" dirty="0">
                <a:solidFill>
                  <a:schemeClr val="bg1"/>
                </a:solidFill>
              </a:rPr>
              <a:t>.</a:t>
            </a:r>
            <a:r>
              <a:rPr lang="es-ES" altLang="es-MX" sz="1800" dirty="0">
                <a:solidFill>
                  <a:schemeClr val="bg1"/>
                </a:solidFill>
              </a:rPr>
              <a:t> En el concepto o en el supuesto de que </a:t>
            </a:r>
            <a:r>
              <a:rPr lang="es-ES" altLang="es-MX" sz="1800" i="1" dirty="0">
                <a:solidFill>
                  <a:schemeClr val="bg1"/>
                </a:solidFill>
              </a:rPr>
              <a:t>en la inteligencia de que gane las elecciones tendrá que asumir el problema del paro.</a:t>
            </a:r>
            <a:r>
              <a:rPr lang="es-ES" altLang="es-MX" sz="1800" dirty="0">
                <a:solidFill>
                  <a:schemeClr val="bg1"/>
                </a:solidFill>
              </a:rPr>
              <a:t> </a:t>
            </a:r>
            <a:br>
              <a:rPr lang="es-ES" altLang="es-MX" sz="1800" dirty="0">
                <a:solidFill>
                  <a:schemeClr val="bg1"/>
                </a:solidFill>
              </a:rPr>
            </a:br>
            <a:r>
              <a:rPr lang="es-ES" altLang="es-MX" sz="1800" dirty="0">
                <a:solidFill>
                  <a:schemeClr val="bg1"/>
                </a:solidFill>
              </a:rPr>
              <a:t>Gran Diccionario de la Lengua Española © 2016 Larousse Editorial, </a:t>
            </a:r>
          </a:p>
          <a:p>
            <a:r>
              <a:rPr lang="es-MX" sz="1800" dirty="0">
                <a:solidFill>
                  <a:schemeClr val="bg1"/>
                </a:solidFill>
                <a:latin typeface="+mn-lt"/>
              </a:rPr>
              <a:t>Otras definiciones dadas por investigadores de este tema son: Thorndike, en su escrito “la inteligencia y sus usos” en 1920 señala tres  tipos de inteligencia: </a:t>
            </a:r>
            <a:br>
              <a:rPr lang="es-MX" sz="1800" dirty="0">
                <a:solidFill>
                  <a:schemeClr val="bg1"/>
                </a:solidFill>
                <a:latin typeface="+mn-lt"/>
              </a:rPr>
            </a:br>
            <a:r>
              <a:rPr lang="es-MX" sz="1800" dirty="0">
                <a:solidFill>
                  <a:schemeClr val="bg1"/>
                </a:solidFill>
                <a:latin typeface="+mn-lt"/>
              </a:rPr>
              <a:t>•  La inteligencia abstracta </a:t>
            </a:r>
            <a:br>
              <a:rPr lang="es-MX" sz="1800" dirty="0">
                <a:solidFill>
                  <a:schemeClr val="bg1"/>
                </a:solidFill>
                <a:latin typeface="+mn-lt"/>
              </a:rPr>
            </a:br>
            <a:r>
              <a:rPr lang="es-MX" sz="1800" dirty="0">
                <a:solidFill>
                  <a:schemeClr val="bg1"/>
                </a:solidFill>
                <a:latin typeface="+mn-lt"/>
              </a:rPr>
              <a:t>•  La inteligencia mecánica y  </a:t>
            </a:r>
            <a:br>
              <a:rPr lang="es-MX" sz="1800" dirty="0">
                <a:solidFill>
                  <a:schemeClr val="bg1"/>
                </a:solidFill>
                <a:latin typeface="+mn-lt"/>
              </a:rPr>
            </a:br>
            <a:r>
              <a:rPr lang="es-MX" sz="1800" dirty="0">
                <a:solidFill>
                  <a:schemeClr val="bg1"/>
                </a:solidFill>
                <a:latin typeface="+mn-lt"/>
              </a:rPr>
              <a:t>•  La inteligencia social. </a:t>
            </a:r>
            <a:br>
              <a:rPr lang="es-MX" sz="1800" dirty="0">
                <a:solidFill>
                  <a:schemeClr val="bg1"/>
                </a:solidFill>
                <a:latin typeface="+mn-lt"/>
              </a:rPr>
            </a:br>
            <a:r>
              <a:rPr lang="es-MX" sz="1800" dirty="0">
                <a:solidFill>
                  <a:schemeClr val="bg1"/>
                </a:solidFill>
                <a:latin typeface="+mn-lt"/>
              </a:rPr>
              <a:t>“Favor de investigar en Google.com” que se significa cada una de ellas y asignen un ejemplo”.</a:t>
            </a:r>
            <a:br>
              <a:rPr lang="es-ES" altLang="es-MX" dirty="0"/>
            </a:br>
            <a:endParaRPr lang="es-MX" dirty="0"/>
          </a:p>
        </p:txBody>
      </p:sp>
    </p:spTree>
    <p:extLst>
      <p:ext uri="{BB962C8B-B14F-4D97-AF65-F5344CB8AC3E}">
        <p14:creationId xmlns:p14="http://schemas.microsoft.com/office/powerpoint/2010/main" val="4120040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3" name="CuadroTexto 2">
            <a:extLst>
              <a:ext uri="{FF2B5EF4-FFF2-40B4-BE49-F238E27FC236}">
                <a16:creationId xmlns:a16="http://schemas.microsoft.com/office/drawing/2014/main" id="{7A0E1AFC-787C-CB63-8C8C-CEBAD5E56E1A}"/>
              </a:ext>
            </a:extLst>
          </p:cNvPr>
          <p:cNvSpPr txBox="1"/>
          <p:nvPr/>
        </p:nvSpPr>
        <p:spPr>
          <a:xfrm>
            <a:off x="251520" y="195486"/>
            <a:ext cx="8777764" cy="4493538"/>
          </a:xfrm>
          <a:prstGeom prst="rect">
            <a:avLst/>
          </a:prstGeom>
          <a:noFill/>
        </p:spPr>
        <p:txBody>
          <a:bodyPr wrap="square">
            <a:spAutoFit/>
          </a:bodyPr>
          <a:lstStyle/>
          <a:p>
            <a:endParaRPr lang="es-MX" altLang="es-MX" sz="2200" dirty="0">
              <a:solidFill>
                <a:schemeClr val="bg1"/>
              </a:solidFill>
            </a:endParaRPr>
          </a:p>
          <a:p>
            <a:r>
              <a:rPr lang="es-MX" altLang="es-MX" sz="2200" dirty="0">
                <a:solidFill>
                  <a:schemeClr val="bg1"/>
                </a:solidFill>
              </a:rPr>
              <a:t>Durante la década de 1930 tiene auge el conductismo, escuela que  Concebía a la inteligencia como meras asociaciones entre un estímulo y la respuesta, concepto que contemplaba las formas superiores de  funcionamiento como asociaciones complejas y quien dispone de un  intelecto superior realiza asociaciones complejas  </a:t>
            </a:r>
            <a:br>
              <a:rPr lang="es-MX" altLang="es-MX" sz="2200" dirty="0">
                <a:solidFill>
                  <a:schemeClr val="bg1"/>
                </a:solidFill>
              </a:rPr>
            </a:br>
            <a:r>
              <a:rPr lang="es-MX" altLang="es-MX" sz="2200" dirty="0">
                <a:solidFill>
                  <a:schemeClr val="bg1"/>
                </a:solidFill>
              </a:rPr>
              <a:t>El padre de este tema es </a:t>
            </a:r>
            <a:r>
              <a:rPr lang="es-MX" altLang="es-MX" sz="2200" b="1" dirty="0">
                <a:solidFill>
                  <a:schemeClr val="bg1"/>
                </a:solidFill>
              </a:rPr>
              <a:t>B. F. Skinner</a:t>
            </a:r>
          </a:p>
          <a:p>
            <a:endParaRPr lang="es-MX" altLang="es-MX" sz="2200" b="1" dirty="0">
              <a:solidFill>
                <a:schemeClr val="bg1"/>
              </a:solidFill>
            </a:endParaRPr>
          </a:p>
          <a:p>
            <a:r>
              <a:rPr lang="es-MX" altLang="es-MX" sz="2200" dirty="0">
                <a:solidFill>
                  <a:schemeClr val="bg1"/>
                </a:solidFill>
              </a:rPr>
              <a:t>En el año de 1939, Wechsler diseña un instrumento psicométrico, y  lo llamó la escala Wechsler-Bellevue, que evalúa los procesos  Intelectuales de adolescentes y adultos que resultó una alternativa a escalas anteriores e incluso su revisión, adaptaciones hoy día mantienen su uso por psicólogos y pedagogos.</a:t>
            </a:r>
            <a:endParaRPr lang="es-MX" sz="2200" dirty="0">
              <a:solidFill>
                <a:schemeClr val="bg1"/>
              </a:solidFill>
            </a:endParaRPr>
          </a:p>
        </p:txBody>
      </p:sp>
    </p:spTree>
    <p:extLst>
      <p:ext uri="{BB962C8B-B14F-4D97-AF65-F5344CB8AC3E}">
        <p14:creationId xmlns:p14="http://schemas.microsoft.com/office/powerpoint/2010/main" val="1422907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3" name="CuadroTexto 2">
            <a:extLst>
              <a:ext uri="{FF2B5EF4-FFF2-40B4-BE49-F238E27FC236}">
                <a16:creationId xmlns:a16="http://schemas.microsoft.com/office/drawing/2014/main" id="{ADDEF050-5C55-713E-0E3B-C8B8B67887BA}"/>
              </a:ext>
            </a:extLst>
          </p:cNvPr>
          <p:cNvSpPr txBox="1"/>
          <p:nvPr/>
        </p:nvSpPr>
        <p:spPr>
          <a:xfrm>
            <a:off x="395536" y="195486"/>
            <a:ext cx="8633748" cy="5016758"/>
          </a:xfrm>
          <a:prstGeom prst="rect">
            <a:avLst/>
          </a:prstGeom>
          <a:noFill/>
        </p:spPr>
        <p:txBody>
          <a:bodyPr wrap="square">
            <a:spAutoFit/>
          </a:bodyPr>
          <a:lstStyle/>
          <a:p>
            <a:r>
              <a:rPr lang="es-MX" altLang="es-MX" sz="2000" dirty="0">
                <a:solidFill>
                  <a:schemeClr val="bg1"/>
                </a:solidFill>
              </a:rPr>
              <a:t>Después de la década de 1950 y hasta la actualidad, posterior a la Segunda Guerra Mundial, se prestó más atención a los procesos cognitivos, como consecuencia de ataques a l conductismo; a comienzos de 1960 emergen dentro de la psicología cognitiva diversas propuestas. Las dos más importantes son e l estructuralismo, con su principal exponente Jean Piaget, y la segunda, dando inicio a una nueva era: el procesamiento de la información.</a:t>
            </a:r>
            <a:endParaRPr lang="es-MX" sz="2000" dirty="0">
              <a:solidFill>
                <a:schemeClr val="bg1"/>
              </a:solidFill>
            </a:endParaRPr>
          </a:p>
          <a:p>
            <a:r>
              <a:rPr lang="es-MX" altLang="es-MX" sz="2000" dirty="0">
                <a:solidFill>
                  <a:schemeClr val="bg1"/>
                </a:solidFill>
              </a:rPr>
              <a:t>Piaget, quien realizó varias observaciones con sus propios hijos, se interesó más de los aspectos cualitativos de la inteligencia, y de patrones universales establecidos como los órdenes invariantes de adquisición de conocimientos e inteligencia. Denominó a su campo de trabajo “Epistemología Genética” o bien el estudio de los orígenes de l conocimiento en el desarrollo infantil.  El afirmaba que los niños progresan a través de una secuencia de estados de conocimiento cualitativamente discreto, por lo que esta secuencia de comprensión conceptual ocurre a la par de la madurez biológica dentro de la infancia</a:t>
            </a:r>
            <a:endParaRPr lang="es-MX" sz="2000" dirty="0">
              <a:solidFill>
                <a:schemeClr val="bg1"/>
              </a:solidFill>
            </a:endParaRPr>
          </a:p>
        </p:txBody>
      </p:sp>
    </p:spTree>
    <p:extLst>
      <p:ext uri="{BB962C8B-B14F-4D97-AF65-F5344CB8AC3E}">
        <p14:creationId xmlns:p14="http://schemas.microsoft.com/office/powerpoint/2010/main" val="1068094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3" name="CuadroTexto 2">
            <a:extLst>
              <a:ext uri="{FF2B5EF4-FFF2-40B4-BE49-F238E27FC236}">
                <a16:creationId xmlns:a16="http://schemas.microsoft.com/office/drawing/2014/main" id="{A9EDB19B-6CDE-28A5-81FB-28D29C25189A}"/>
              </a:ext>
            </a:extLst>
          </p:cNvPr>
          <p:cNvSpPr txBox="1"/>
          <p:nvPr/>
        </p:nvSpPr>
        <p:spPr>
          <a:xfrm>
            <a:off x="114716" y="267494"/>
            <a:ext cx="8914568" cy="4832092"/>
          </a:xfrm>
          <a:prstGeom prst="rect">
            <a:avLst/>
          </a:prstGeom>
          <a:noFill/>
        </p:spPr>
        <p:txBody>
          <a:bodyPr wrap="square">
            <a:spAutoFit/>
          </a:bodyPr>
          <a:lstStyle/>
          <a:p>
            <a:r>
              <a:rPr lang="es-MX" altLang="es-MX" sz="2800" dirty="0">
                <a:solidFill>
                  <a:schemeClr val="bg1"/>
                </a:solidFill>
              </a:rPr>
              <a:t>La segunda propuesta, el procesamiento de la información resulta ser la mayor influencia actualmente, puesto que este enfoque parte de la idea que el ser humano manipula símbolos, y el objetivo básico consiste en describir los símbolos que son manipulados (la representación) e identificar los que son manipulados (e l procesamiento) que principalmente ha dado pie al diseño de programas para la tecnología y lo percibimos en los ordenadores, juegos,  celulares, artículos electrónicos así como la llamada inteligencia artificial. </a:t>
            </a:r>
          </a:p>
        </p:txBody>
      </p:sp>
    </p:spTree>
    <p:extLst>
      <p:ext uri="{BB962C8B-B14F-4D97-AF65-F5344CB8AC3E}">
        <p14:creationId xmlns:p14="http://schemas.microsoft.com/office/powerpoint/2010/main" val="2164075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BCC401B2-E331-77F8-E7BA-57CFAF9D922B}"/>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2708BCCC-4CB8-5103-79AE-10B598A37E52}"/>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3" name="CuadroTexto 2">
            <a:extLst>
              <a:ext uri="{FF2B5EF4-FFF2-40B4-BE49-F238E27FC236}">
                <a16:creationId xmlns:a16="http://schemas.microsoft.com/office/drawing/2014/main" id="{B740C5B8-EBA4-86C8-72CB-FC4320C7022A}"/>
              </a:ext>
            </a:extLst>
          </p:cNvPr>
          <p:cNvSpPr txBox="1"/>
          <p:nvPr/>
        </p:nvSpPr>
        <p:spPr>
          <a:xfrm>
            <a:off x="114716" y="267494"/>
            <a:ext cx="8914568" cy="4493538"/>
          </a:xfrm>
          <a:prstGeom prst="rect">
            <a:avLst/>
          </a:prstGeom>
          <a:noFill/>
        </p:spPr>
        <p:txBody>
          <a:bodyPr wrap="square">
            <a:spAutoFit/>
          </a:bodyPr>
          <a:lstStyle/>
          <a:p>
            <a:r>
              <a:rPr lang="es-MX" altLang="es-MX" sz="2600" dirty="0">
                <a:solidFill>
                  <a:schemeClr val="bg1"/>
                </a:solidFill>
              </a:rPr>
              <a:t>Sin embargo esta teoría tiene un grave error, por que cuando se estudian los procesos cognitivos lo que se estudia es una “inteligencia computacional”  y no la inteligencia humana, estos estudios pueden resultar instructivos para la psicología en cuanto a la sugerencia de recursos cognitivos; pero especificar el modo en e l que las personas actúan inteligentemente exige algo más. </a:t>
            </a:r>
            <a:br>
              <a:rPr lang="es-MX" altLang="es-MX" sz="2600" dirty="0">
                <a:solidFill>
                  <a:schemeClr val="bg1"/>
                </a:solidFill>
              </a:rPr>
            </a:br>
            <a:r>
              <a:rPr lang="es-MX" altLang="es-MX" sz="2600" dirty="0">
                <a:solidFill>
                  <a:schemeClr val="bg1"/>
                </a:solidFill>
              </a:rPr>
              <a:t>Existen grandes diferencias en considerar como funciona la inteligencia artificial, en primer lugar la capacidad de una máquina para resolver un problema es una propiedad absoluta: puede o no puede.</a:t>
            </a:r>
            <a:endParaRPr lang="es-MX" sz="2600" dirty="0">
              <a:solidFill>
                <a:schemeClr val="bg1"/>
              </a:solidFill>
            </a:endParaRPr>
          </a:p>
        </p:txBody>
      </p:sp>
    </p:spTree>
    <p:extLst>
      <p:ext uri="{BB962C8B-B14F-4D97-AF65-F5344CB8AC3E}">
        <p14:creationId xmlns:p14="http://schemas.microsoft.com/office/powerpoint/2010/main" val="2658285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
        <p:nvSpPr>
          <p:cNvPr id="3" name="CuadroTexto 2">
            <a:extLst>
              <a:ext uri="{FF2B5EF4-FFF2-40B4-BE49-F238E27FC236}">
                <a16:creationId xmlns:a16="http://schemas.microsoft.com/office/drawing/2014/main" id="{EAAA196F-56D9-8832-7E53-ACC2827B562A}"/>
              </a:ext>
            </a:extLst>
          </p:cNvPr>
          <p:cNvSpPr txBox="1"/>
          <p:nvPr/>
        </p:nvSpPr>
        <p:spPr>
          <a:xfrm>
            <a:off x="611560" y="359951"/>
            <a:ext cx="8280920" cy="4832092"/>
          </a:xfrm>
          <a:prstGeom prst="rect">
            <a:avLst/>
          </a:prstGeom>
          <a:noFill/>
        </p:spPr>
        <p:txBody>
          <a:bodyPr wrap="square">
            <a:spAutoFit/>
          </a:bodyPr>
          <a:lstStyle/>
          <a:p>
            <a:r>
              <a:rPr lang="es-MX" altLang="es-MX" sz="2800" dirty="0">
                <a:solidFill>
                  <a:schemeClr val="bg1"/>
                </a:solidFill>
              </a:rPr>
              <a:t>En la inteligencia humana, las cosas ocurren de otro modo; la inteligencia artificial puede resolver problemas, pero la inteligencia humana –se distingue por plantearlos- y la inteligencia artificial no posee esta capacidad, no puede crear problemas, y no tiene facultad en decidir cual es el problema que va a solucionar. </a:t>
            </a:r>
            <a:br>
              <a:rPr lang="es-MX" altLang="es-MX" sz="2800" dirty="0">
                <a:solidFill>
                  <a:schemeClr val="bg1"/>
                </a:solidFill>
              </a:rPr>
            </a:br>
            <a:r>
              <a:rPr lang="es-MX" altLang="es-MX" sz="2800" dirty="0">
                <a:solidFill>
                  <a:schemeClr val="bg1"/>
                </a:solidFill>
              </a:rPr>
              <a:t>En el proceso de homologar la inteligencia artificial y la humana ha replanteado la búsqueda de una definición, que por ende, no puede ser única, pero sí sorprendente</a:t>
            </a:r>
            <a:endParaRPr lang="es-MX" sz="2800" dirty="0">
              <a:solidFill>
                <a:schemeClr val="bg1"/>
              </a:solidFill>
            </a:endParaRPr>
          </a:p>
        </p:txBody>
      </p:sp>
    </p:spTree>
    <p:extLst>
      <p:ext uri="{BB962C8B-B14F-4D97-AF65-F5344CB8AC3E}">
        <p14:creationId xmlns:p14="http://schemas.microsoft.com/office/powerpoint/2010/main" val="3839892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pic>
        <p:nvPicPr>
          <p:cNvPr id="24578" name="Picture 2">
            <a:extLst>
              <a:ext uri="{FF2B5EF4-FFF2-40B4-BE49-F238E27FC236}">
                <a16:creationId xmlns:a16="http://schemas.microsoft.com/office/drawing/2014/main" id="{3BD17A25-39D6-DAA0-FAB4-864307A6A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2463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8000">
              <a:schemeClr val="accent1"/>
            </a:gs>
            <a:gs pos="100000">
              <a:schemeClr val="accent5"/>
            </a:gs>
          </a:gsLst>
          <a:path path="circle">
            <a:fillToRect r="100000" b="100000"/>
          </a:path>
          <a:tileRect l="-100000" t="-100000"/>
        </a:gradFill>
        <a:effectLst/>
      </p:bgPr>
    </p:bg>
    <p:spTree>
      <p:nvGrpSpPr>
        <p:cNvPr id="1" name="Shape 197"/>
        <p:cNvGrpSpPr/>
        <p:nvPr/>
      </p:nvGrpSpPr>
      <p:grpSpPr>
        <a:xfrm>
          <a:off x="0" y="0"/>
          <a:ext cx="0" cy="0"/>
          <a:chOff x="0" y="0"/>
          <a:chExt cx="0" cy="0"/>
        </a:xfrm>
      </p:grpSpPr>
      <p:sp>
        <p:nvSpPr>
          <p:cNvPr id="198" name="Google Shape;198;p25"/>
          <p:cNvSpPr/>
          <p:nvPr/>
        </p:nvSpPr>
        <p:spPr>
          <a:xfrm>
            <a:off x="514725" y="637784"/>
            <a:ext cx="8171736" cy="3892835"/>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dk1"/>
          </a:solidFill>
          <a:ln>
            <a:noFill/>
          </a:ln>
          <a:effectLst>
            <a:outerShdw blurRad="271463"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5"/>
          <p:cNvSpPr txBox="1">
            <a:spLocks noGrp="1"/>
          </p:cNvSpPr>
          <p:nvPr>
            <p:ph type="title" idx="4294967295"/>
          </p:nvPr>
        </p:nvSpPr>
        <p:spPr>
          <a:xfrm>
            <a:off x="855300" y="3026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Mapa Mundial</a:t>
            </a:r>
            <a:endParaRPr dirty="0"/>
          </a:p>
        </p:txBody>
      </p:sp>
      <p:sp>
        <p:nvSpPr>
          <p:cNvPr id="201" name="Google Shape;201;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202" name="Google Shape;202;p25"/>
          <p:cNvSpPr txBox="1">
            <a:spLocks noGrp="1"/>
          </p:cNvSpPr>
          <p:nvPr>
            <p:ph type="body" idx="4294967295"/>
          </p:nvPr>
        </p:nvSpPr>
        <p:spPr>
          <a:xfrm>
            <a:off x="457200" y="4756975"/>
            <a:ext cx="7719300" cy="30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000" b="1" dirty="0"/>
              <a:t>Grupo </a:t>
            </a:r>
            <a:r>
              <a:rPr lang="en" sz="2000" b="1" dirty="0">
                <a:solidFill>
                  <a:schemeClr val="accent2">
                    <a:lumMod val="60000"/>
                    <a:lumOff val="40000"/>
                  </a:schemeClr>
                </a:solidFill>
              </a:rPr>
              <a:t>EYPO</a:t>
            </a:r>
            <a:endParaRPr sz="2000" dirty="0"/>
          </a:p>
          <a:p>
            <a:pPr marL="0" lvl="0" indent="0" algn="l" rtl="0">
              <a:spcBef>
                <a:spcPts val="600"/>
              </a:spcBef>
              <a:spcAft>
                <a:spcPts val="600"/>
              </a:spcAft>
              <a:buNone/>
            </a:pPr>
            <a:endParaRPr sz="9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3" name="CuadroTexto 2">
            <a:extLst>
              <a:ext uri="{FF2B5EF4-FFF2-40B4-BE49-F238E27FC236}">
                <a16:creationId xmlns:a16="http://schemas.microsoft.com/office/drawing/2014/main" id="{1250218E-A219-FA09-986E-F9D8D39EBCE0}"/>
              </a:ext>
            </a:extLst>
          </p:cNvPr>
          <p:cNvSpPr txBox="1"/>
          <p:nvPr/>
        </p:nvSpPr>
        <p:spPr>
          <a:xfrm>
            <a:off x="539552" y="339502"/>
            <a:ext cx="8208912" cy="3970318"/>
          </a:xfrm>
          <a:prstGeom prst="rect">
            <a:avLst/>
          </a:prstGeom>
          <a:noFill/>
        </p:spPr>
        <p:txBody>
          <a:bodyPr wrap="square">
            <a:spAutoFit/>
          </a:bodyPr>
          <a:lstStyle/>
          <a:p>
            <a:r>
              <a:rPr lang="es-MX" altLang="es-MX" sz="2800" dirty="0">
                <a:solidFill>
                  <a:schemeClr val="bg1"/>
                </a:solidFill>
              </a:rPr>
              <a:t>LOS 8 TIPOS DE INTELIGENCIAS MÚLTIPLES. Teoría de las Inteligencias Múltiples (IM) fue postulada por el psicólogo Howard Gardner como contrapeso al paradigma de una inteligencia única.</a:t>
            </a:r>
            <a:br>
              <a:rPr lang="es-MX" altLang="es-MX" sz="2800" dirty="0">
                <a:solidFill>
                  <a:schemeClr val="bg1"/>
                </a:solidFill>
              </a:rPr>
            </a:br>
            <a:r>
              <a:rPr lang="es-MX" altLang="es-MX" sz="2800" dirty="0">
                <a:solidFill>
                  <a:schemeClr val="bg1"/>
                </a:solidFill>
              </a:rPr>
              <a:t>Esta teoría fue propuesta a finales del siglo XX y reconoce que las personas tienen diversas capacidades de pensar y de aprender, ya que son únicas y diferentes.</a:t>
            </a:r>
            <a:endParaRPr lang="es-MX" sz="2800" dirty="0">
              <a:solidFill>
                <a:schemeClr val="bg1"/>
              </a:solidFill>
            </a:endParaRPr>
          </a:p>
        </p:txBody>
      </p:sp>
    </p:spTree>
    <p:extLst>
      <p:ext uri="{BB962C8B-B14F-4D97-AF65-F5344CB8AC3E}">
        <p14:creationId xmlns:p14="http://schemas.microsoft.com/office/powerpoint/2010/main" val="2077177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pic>
        <p:nvPicPr>
          <p:cNvPr id="2" name="Imagen 3" descr="IM Gardner">
            <a:hlinkClick r:id="rId3"/>
            <a:extLst>
              <a:ext uri="{FF2B5EF4-FFF2-40B4-BE49-F238E27FC236}">
                <a16:creationId xmlns:a16="http://schemas.microsoft.com/office/drawing/2014/main" id="{8C0688C5-6C9F-F8C6-9CE8-FB017B0C42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108"/>
            <a:ext cx="9144000" cy="5166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5726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a:extLst>
            <a:ext uri="{FF2B5EF4-FFF2-40B4-BE49-F238E27FC236}">
              <a16:creationId xmlns:a16="http://schemas.microsoft.com/office/drawing/2014/main" id="{A52D7464-A872-B996-14BD-80A6067DFD6B}"/>
            </a:ext>
          </a:extLst>
        </p:cNvPr>
        <p:cNvGrpSpPr/>
        <p:nvPr/>
      </p:nvGrpSpPr>
      <p:grpSpPr>
        <a:xfrm>
          <a:off x="0" y="0"/>
          <a:ext cx="0" cy="0"/>
          <a:chOff x="0" y="0"/>
          <a:chExt cx="0" cy="0"/>
        </a:xfrm>
      </p:grpSpPr>
      <p:sp>
        <p:nvSpPr>
          <p:cNvPr id="287" name="Google Shape;287;p33">
            <a:extLst>
              <a:ext uri="{FF2B5EF4-FFF2-40B4-BE49-F238E27FC236}">
                <a16:creationId xmlns:a16="http://schemas.microsoft.com/office/drawing/2014/main" id="{9E9489F8-3D66-AAB9-CBC0-AB38E7B2EC73}"/>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sp>
        <p:nvSpPr>
          <p:cNvPr id="3" name="CuadroTexto 2">
            <a:extLst>
              <a:ext uri="{FF2B5EF4-FFF2-40B4-BE49-F238E27FC236}">
                <a16:creationId xmlns:a16="http://schemas.microsoft.com/office/drawing/2014/main" id="{6801A49A-11A9-1E7B-89BC-C8F1688AB989}"/>
              </a:ext>
            </a:extLst>
          </p:cNvPr>
          <p:cNvSpPr txBox="1"/>
          <p:nvPr/>
        </p:nvSpPr>
        <p:spPr>
          <a:xfrm>
            <a:off x="467544" y="267494"/>
            <a:ext cx="8561740" cy="4524315"/>
          </a:xfrm>
          <a:prstGeom prst="rect">
            <a:avLst/>
          </a:prstGeom>
          <a:noFill/>
        </p:spPr>
        <p:txBody>
          <a:bodyPr wrap="square">
            <a:spAutoFit/>
          </a:bodyPr>
          <a:lstStyle/>
          <a:p>
            <a:pPr marL="342900" indent="-342900">
              <a:buAutoNum type="arabicPeriod"/>
            </a:pPr>
            <a:r>
              <a:rPr lang="es-MX" altLang="es-MX" sz="1600" b="1" i="1" dirty="0">
                <a:solidFill>
                  <a:schemeClr val="bg1"/>
                </a:solidFill>
              </a:rPr>
              <a:t>Inteligencia lingüística</a:t>
            </a:r>
          </a:p>
          <a:p>
            <a:endParaRPr lang="es-MX" altLang="es-MX" sz="1600" b="1" i="1" dirty="0">
              <a:solidFill>
                <a:schemeClr val="bg1"/>
              </a:solidFill>
            </a:endParaRPr>
          </a:p>
          <a:p>
            <a:r>
              <a:rPr lang="es-MX" altLang="es-MX" sz="1600" dirty="0">
                <a:solidFill>
                  <a:schemeClr val="bg1"/>
                </a:solidFill>
              </a:rPr>
              <a:t>Es una de las inteligencias que utiliza ambos hemisferios del cerebro, pero está ubicada principalmente en el Área de Broca.</a:t>
            </a:r>
            <a:br>
              <a:rPr lang="es-MX" altLang="es-MX" sz="1600" dirty="0">
                <a:solidFill>
                  <a:schemeClr val="bg1"/>
                </a:solidFill>
              </a:rPr>
            </a:br>
            <a:r>
              <a:rPr lang="es-MX" altLang="es-MX" sz="1600" dirty="0">
                <a:solidFill>
                  <a:schemeClr val="bg1"/>
                </a:solidFill>
              </a:rPr>
              <a:t>Esta inteligencia supone una sensibilidad al lenguaje oral o escrito y por lo general, las personas que dominan esta capacidad tienen una inteligencia lingüística superior, no presentan dificultades en explicar, enseñar, convencer, memorizar, leer, hablar, narrar ni bromear.</a:t>
            </a:r>
            <a:br>
              <a:rPr lang="es-MX" altLang="es-MX" sz="1600" dirty="0">
                <a:solidFill>
                  <a:schemeClr val="bg1"/>
                </a:solidFill>
              </a:rPr>
            </a:br>
            <a:r>
              <a:rPr lang="es-MX" altLang="es-MX" sz="1600" dirty="0">
                <a:solidFill>
                  <a:schemeClr val="bg1"/>
                </a:solidFill>
              </a:rPr>
              <a:t>Algunas profesiones en las que destaca esta inteligencia podrían ser novelistas, abogados, filósofos, pedagogos, poetas, periodistas, entre otros.</a:t>
            </a:r>
          </a:p>
          <a:p>
            <a:endParaRPr lang="es-MX" altLang="es-MX" sz="1600" dirty="0">
              <a:solidFill>
                <a:schemeClr val="bg1"/>
              </a:solidFill>
            </a:endParaRPr>
          </a:p>
          <a:p>
            <a:r>
              <a:rPr lang="es-MX" altLang="es-MX" sz="1600" b="1" i="1" dirty="0">
                <a:solidFill>
                  <a:schemeClr val="bg1"/>
                </a:solidFill>
              </a:rPr>
              <a:t>2. Inteligencia musical</a:t>
            </a:r>
            <a:br>
              <a:rPr lang="es-MX" altLang="es-MX" sz="1600" b="1" i="1" dirty="0">
                <a:solidFill>
                  <a:schemeClr val="bg1"/>
                </a:solidFill>
              </a:rPr>
            </a:br>
            <a:br>
              <a:rPr lang="es-MX" altLang="es-MX" sz="1600" dirty="0">
                <a:solidFill>
                  <a:schemeClr val="bg1"/>
                </a:solidFill>
              </a:rPr>
            </a:br>
            <a:r>
              <a:rPr lang="es-MX" altLang="es-MX" sz="1600" dirty="0">
                <a:solidFill>
                  <a:schemeClr val="bg1"/>
                </a:solidFill>
              </a:rPr>
              <a:t>Su ubicación está principalmente en el hemisferio derecho y las personas que dominan esta inteligencia se les facilita la composición, la interpretación y, la comprensión de la música y los sonidos. Son sensibles al ritmo, al tono y al timbre.</a:t>
            </a:r>
            <a:br>
              <a:rPr lang="es-MX" altLang="es-MX" sz="1600" dirty="0">
                <a:solidFill>
                  <a:schemeClr val="bg1"/>
                </a:solidFill>
              </a:rPr>
            </a:br>
            <a:r>
              <a:rPr lang="es-MX" altLang="es-MX" sz="1600" dirty="0">
                <a:solidFill>
                  <a:schemeClr val="bg1"/>
                </a:solidFill>
              </a:rPr>
              <a:t>Algunas profesiones en las que destaca esta inteligencia podrían ser compositores, interpretes, ingenieros en sonido, músicos, profesores de música, entre otros.</a:t>
            </a:r>
            <a:endParaRPr lang="es-MX" sz="1600" dirty="0">
              <a:solidFill>
                <a:schemeClr val="bg1"/>
              </a:solidFill>
            </a:endParaRPr>
          </a:p>
        </p:txBody>
      </p:sp>
    </p:spTree>
    <p:extLst>
      <p:ext uri="{BB962C8B-B14F-4D97-AF65-F5344CB8AC3E}">
        <p14:creationId xmlns:p14="http://schemas.microsoft.com/office/powerpoint/2010/main" val="1504259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3F73004A-C660-5C8D-102A-3429F8B3BC16}"/>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00C5251B-9AFC-CD0C-D476-E7D0F34569EA}"/>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3" name="CuadroTexto 2">
            <a:extLst>
              <a:ext uri="{FF2B5EF4-FFF2-40B4-BE49-F238E27FC236}">
                <a16:creationId xmlns:a16="http://schemas.microsoft.com/office/drawing/2014/main" id="{26343D36-AE14-BED2-144E-555DBDED764A}"/>
              </a:ext>
            </a:extLst>
          </p:cNvPr>
          <p:cNvSpPr txBox="1"/>
          <p:nvPr/>
        </p:nvSpPr>
        <p:spPr>
          <a:xfrm>
            <a:off x="395536" y="267494"/>
            <a:ext cx="8568952" cy="4955203"/>
          </a:xfrm>
          <a:prstGeom prst="rect">
            <a:avLst/>
          </a:prstGeom>
          <a:noFill/>
        </p:spPr>
        <p:txBody>
          <a:bodyPr wrap="square">
            <a:spAutoFit/>
          </a:bodyPr>
          <a:lstStyle/>
          <a:p>
            <a:r>
              <a:rPr lang="es-MX" altLang="es-MX" sz="1600" b="1" dirty="0">
                <a:solidFill>
                  <a:schemeClr val="bg1"/>
                </a:solidFill>
              </a:rPr>
              <a:t>3. Inteligencia espacial</a:t>
            </a:r>
            <a:br>
              <a:rPr lang="es-MX" altLang="es-MX" sz="1600" i="1" dirty="0">
                <a:solidFill>
                  <a:schemeClr val="bg1"/>
                </a:solidFill>
              </a:rPr>
            </a:br>
            <a:br>
              <a:rPr lang="es-MX" altLang="es-MX" sz="1600" dirty="0">
                <a:solidFill>
                  <a:schemeClr val="bg1"/>
                </a:solidFill>
              </a:rPr>
            </a:br>
            <a:r>
              <a:rPr lang="es-MX" altLang="es-MX" sz="1600" dirty="0">
                <a:solidFill>
                  <a:schemeClr val="bg1"/>
                </a:solidFill>
              </a:rPr>
              <a:t>Las personas que se destacan en este tipo de inteligencia tienen la capacidad de formar e imaginar dibujos de dos o tres dimensiones, les es más fácil recordar fotos y objetos en lugar de palabras, dibujan, hacen garabatos, pasean, diseñan, organizan, ordenan y son capaces de calcular medidas o volúmenes.</a:t>
            </a:r>
            <a:br>
              <a:rPr lang="es-MX" altLang="es-MX" sz="1600" dirty="0">
                <a:solidFill>
                  <a:schemeClr val="bg1"/>
                </a:solidFill>
              </a:rPr>
            </a:br>
            <a:r>
              <a:rPr lang="es-MX" altLang="es-MX" sz="1600" dirty="0">
                <a:solidFill>
                  <a:schemeClr val="bg1"/>
                </a:solidFill>
              </a:rPr>
              <a:t>Algunas profesiones en las que destaca esta inteligencia podrían ser pintores, diseñadores, jugadores de ajedrez, artistas plásticos, directores de cine, arquitectos, cirujanos, escultores, entre otros.</a:t>
            </a:r>
          </a:p>
          <a:p>
            <a:endParaRPr lang="es-MX" altLang="es-MX" sz="1600" dirty="0">
              <a:solidFill>
                <a:schemeClr val="bg1"/>
              </a:solidFill>
            </a:endParaRPr>
          </a:p>
          <a:p>
            <a:r>
              <a:rPr lang="es-MX" altLang="es-MX" sz="1600" b="1" i="1" dirty="0">
                <a:solidFill>
                  <a:schemeClr val="bg1"/>
                </a:solidFill>
              </a:rPr>
              <a:t>4. Inteligencia lógica-matemática</a:t>
            </a:r>
            <a:br>
              <a:rPr lang="es-MX" altLang="es-MX" sz="1600" b="1" i="1" dirty="0">
                <a:solidFill>
                  <a:schemeClr val="bg1"/>
                </a:solidFill>
              </a:rPr>
            </a:br>
            <a:br>
              <a:rPr lang="es-MX" altLang="es-MX" sz="1600" dirty="0">
                <a:solidFill>
                  <a:schemeClr val="bg1"/>
                </a:solidFill>
              </a:rPr>
            </a:br>
            <a:r>
              <a:rPr lang="es-MX" altLang="es-MX" sz="1600" dirty="0">
                <a:solidFill>
                  <a:schemeClr val="bg1"/>
                </a:solidFill>
              </a:rPr>
              <a:t>Esta es una de las inteligencias más reconocidas en las pruebas de inteligencia y utiliza ambos hemisferios, porque incluye la habilidad de solucionar problemas, leer y comprender símbolos, comprende conceptos numéricos de manera general y establece relaciones de causa-efecto.</a:t>
            </a:r>
            <a:br>
              <a:rPr lang="es-MX" altLang="es-MX" sz="1600" dirty="0">
                <a:solidFill>
                  <a:schemeClr val="bg1"/>
                </a:solidFill>
              </a:rPr>
            </a:br>
            <a:r>
              <a:rPr lang="es-MX" altLang="es-MX" sz="1600" dirty="0">
                <a:solidFill>
                  <a:schemeClr val="bg1"/>
                </a:solidFill>
              </a:rPr>
              <a:t>Algunas profesiones en las que destaca esta inteligencia podrían ser ingenieros, científicos, filósofos, economistas o matemáticos.</a:t>
            </a:r>
          </a:p>
          <a:p>
            <a:endParaRPr lang="es-MX" dirty="0">
              <a:solidFill>
                <a:schemeClr val="bg1"/>
              </a:solidFill>
            </a:endParaRPr>
          </a:p>
          <a:p>
            <a:endParaRPr lang="es-MX" dirty="0">
              <a:solidFill>
                <a:schemeClr val="bg1"/>
              </a:solidFill>
            </a:endParaRPr>
          </a:p>
        </p:txBody>
      </p:sp>
    </p:spTree>
    <p:extLst>
      <p:ext uri="{BB962C8B-B14F-4D97-AF65-F5344CB8AC3E}">
        <p14:creationId xmlns:p14="http://schemas.microsoft.com/office/powerpoint/2010/main" val="714072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a:extLst>
            <a:ext uri="{FF2B5EF4-FFF2-40B4-BE49-F238E27FC236}">
              <a16:creationId xmlns:a16="http://schemas.microsoft.com/office/drawing/2014/main" id="{D74C4C66-0DF3-51D1-1EC1-38ADF4E3E716}"/>
            </a:ext>
          </a:extLst>
        </p:cNvPr>
        <p:cNvGrpSpPr/>
        <p:nvPr/>
      </p:nvGrpSpPr>
      <p:grpSpPr>
        <a:xfrm>
          <a:off x="0" y="0"/>
          <a:ext cx="0" cy="0"/>
          <a:chOff x="0" y="0"/>
          <a:chExt cx="0" cy="0"/>
        </a:xfrm>
      </p:grpSpPr>
      <p:sp>
        <p:nvSpPr>
          <p:cNvPr id="287" name="Google Shape;287;p33">
            <a:extLst>
              <a:ext uri="{FF2B5EF4-FFF2-40B4-BE49-F238E27FC236}">
                <a16:creationId xmlns:a16="http://schemas.microsoft.com/office/drawing/2014/main" id="{4DF7AFD4-8D00-6E2D-89E2-9FD723C4A5A7}"/>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3" name="CuadroTexto 2">
            <a:extLst>
              <a:ext uri="{FF2B5EF4-FFF2-40B4-BE49-F238E27FC236}">
                <a16:creationId xmlns:a16="http://schemas.microsoft.com/office/drawing/2014/main" id="{8485E5A2-BC15-AC30-C498-B24B96F51B91}"/>
              </a:ext>
            </a:extLst>
          </p:cNvPr>
          <p:cNvSpPr txBox="1"/>
          <p:nvPr/>
        </p:nvSpPr>
        <p:spPr>
          <a:xfrm>
            <a:off x="179512" y="138714"/>
            <a:ext cx="8849772" cy="4524315"/>
          </a:xfrm>
          <a:prstGeom prst="rect">
            <a:avLst/>
          </a:prstGeom>
          <a:noFill/>
        </p:spPr>
        <p:txBody>
          <a:bodyPr wrap="square">
            <a:spAutoFit/>
          </a:bodyPr>
          <a:lstStyle/>
          <a:p>
            <a:r>
              <a:rPr lang="es-MX" altLang="es-MX" sz="1600" b="1" dirty="0">
                <a:solidFill>
                  <a:schemeClr val="bg1"/>
                </a:solidFill>
              </a:rPr>
              <a:t>5. Inteligencia corporal-kinestésica</a:t>
            </a:r>
            <a:br>
              <a:rPr lang="es-MX" altLang="es-MX" sz="1600" b="1" i="1" dirty="0">
                <a:solidFill>
                  <a:schemeClr val="bg1"/>
                </a:solidFill>
              </a:rPr>
            </a:br>
            <a:br>
              <a:rPr lang="es-MX" altLang="es-MX" sz="1600" b="1" dirty="0">
                <a:solidFill>
                  <a:schemeClr val="bg1"/>
                </a:solidFill>
              </a:rPr>
            </a:br>
            <a:r>
              <a:rPr lang="es-MX" altLang="es-MX" sz="1600" dirty="0">
                <a:solidFill>
                  <a:schemeClr val="bg1"/>
                </a:solidFill>
              </a:rPr>
              <a:t>Las personas destacan por la habilidad de usar el cuerpo, ya sea total o algunas partes para expresar ideas, resolver problemas, realizar actividades o construir productos, tienen equilibrio, flexibilidad, coordinación y aprenden mucho mejor cuando se mueven.</a:t>
            </a:r>
            <a:br>
              <a:rPr lang="es-MX" altLang="es-MX" sz="1600" dirty="0">
                <a:solidFill>
                  <a:schemeClr val="bg1"/>
                </a:solidFill>
              </a:rPr>
            </a:br>
            <a:r>
              <a:rPr lang="es-MX" altLang="es-MX" sz="1600" dirty="0">
                <a:solidFill>
                  <a:schemeClr val="bg1"/>
                </a:solidFill>
              </a:rPr>
              <a:t>Algunas de las personas que tienen esta inteligencia son los atletas, bailarines, actores, cirujanos, artesanos, directores de orquesta o mecánicos.</a:t>
            </a:r>
          </a:p>
          <a:p>
            <a:endParaRPr lang="es-MX" sz="1600" b="1" dirty="0">
              <a:solidFill>
                <a:schemeClr val="bg1"/>
              </a:solidFill>
            </a:endParaRPr>
          </a:p>
          <a:p>
            <a:r>
              <a:rPr lang="es-MX" altLang="es-MX" sz="1600" b="1" dirty="0">
                <a:solidFill>
                  <a:schemeClr val="bg1"/>
                </a:solidFill>
              </a:rPr>
              <a:t>6. Inteligencia Intrapersonal</a:t>
            </a:r>
          </a:p>
          <a:p>
            <a:br>
              <a:rPr lang="es-MX" altLang="es-MX" sz="1600" b="1" dirty="0">
                <a:solidFill>
                  <a:schemeClr val="bg1"/>
                </a:solidFill>
              </a:rPr>
            </a:br>
            <a:r>
              <a:rPr lang="es-MX" altLang="es-MX" sz="1600" dirty="0">
                <a:solidFill>
                  <a:schemeClr val="bg1"/>
                </a:solidFill>
              </a:rPr>
              <a:t>Según Gardner, la inteligencia intrapersonal define la capacidad de conocerse a uno mismo; entender, explicar y discriminar los propios sentimientos como medio de dirigir las acciones y lograr varias metas en la vida (1993). Se localiza en los lóbulos frontales y parietales.</a:t>
            </a:r>
            <a:br>
              <a:rPr lang="es-MX" altLang="es-MX" sz="1600" dirty="0">
                <a:solidFill>
                  <a:schemeClr val="bg1"/>
                </a:solidFill>
              </a:rPr>
            </a:br>
            <a:r>
              <a:rPr lang="es-MX" altLang="es-MX" sz="1600" dirty="0">
                <a:solidFill>
                  <a:schemeClr val="bg1"/>
                </a:solidFill>
              </a:rPr>
              <a:t>Las personas que destacan en ésta inteligencia son capaces de verse a sí mismo y describirse con las descripciones de otras personas, prefieren trabajar independientemente, pensar en su futuro, reflexionar, imaginar, soñar, evaluar y tomar decisiones desde el conocimiento que se tiene de uno mismo y del contexto.  Es la inteligencia de los maestros, psicólogos, consejeros, teólogos, artistas, religiosos, entre muchos otros</a:t>
            </a:r>
            <a:r>
              <a:rPr lang="es-MX" altLang="es-MX" sz="1600" b="1" dirty="0">
                <a:solidFill>
                  <a:schemeClr val="bg1"/>
                </a:solidFill>
              </a:rPr>
              <a:t>.</a:t>
            </a:r>
            <a:endParaRPr lang="es-MX" sz="1600" b="1" dirty="0">
              <a:solidFill>
                <a:schemeClr val="bg1"/>
              </a:solidFill>
            </a:endParaRPr>
          </a:p>
        </p:txBody>
      </p:sp>
    </p:spTree>
    <p:extLst>
      <p:ext uri="{BB962C8B-B14F-4D97-AF65-F5344CB8AC3E}">
        <p14:creationId xmlns:p14="http://schemas.microsoft.com/office/powerpoint/2010/main" val="3074790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803E8CB3-BB2B-FBC5-64C6-2D2696884167}"/>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F298303B-B3E2-9E53-DD3D-A073F7951B6D}"/>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sp>
        <p:nvSpPr>
          <p:cNvPr id="3" name="CuadroTexto 2">
            <a:extLst>
              <a:ext uri="{FF2B5EF4-FFF2-40B4-BE49-F238E27FC236}">
                <a16:creationId xmlns:a16="http://schemas.microsoft.com/office/drawing/2014/main" id="{6B9F61F4-C5DB-E54D-18D0-DEF4F259A27E}"/>
              </a:ext>
            </a:extLst>
          </p:cNvPr>
          <p:cNvSpPr txBox="1"/>
          <p:nvPr/>
        </p:nvSpPr>
        <p:spPr>
          <a:xfrm>
            <a:off x="467544" y="195486"/>
            <a:ext cx="8496944" cy="4985980"/>
          </a:xfrm>
          <a:prstGeom prst="rect">
            <a:avLst/>
          </a:prstGeom>
          <a:noFill/>
        </p:spPr>
        <p:txBody>
          <a:bodyPr wrap="square">
            <a:spAutoFit/>
          </a:bodyPr>
          <a:lstStyle/>
          <a:p>
            <a:r>
              <a:rPr lang="es-MX" altLang="es-MX" sz="1600" b="1" i="1" dirty="0">
                <a:solidFill>
                  <a:schemeClr val="bg1"/>
                </a:solidFill>
              </a:rPr>
              <a:t>7. Inteligencia Interpersonal</a:t>
            </a:r>
            <a:br>
              <a:rPr lang="es-MX" altLang="es-MX" sz="1600" b="1" i="1" dirty="0">
                <a:solidFill>
                  <a:schemeClr val="bg1"/>
                </a:solidFill>
              </a:rPr>
            </a:br>
            <a:br>
              <a:rPr lang="es-MX" altLang="es-MX" sz="1600" dirty="0">
                <a:solidFill>
                  <a:schemeClr val="bg1"/>
                </a:solidFill>
              </a:rPr>
            </a:br>
            <a:r>
              <a:rPr lang="es-MX" altLang="es-MX" sz="1600" dirty="0">
                <a:solidFill>
                  <a:schemeClr val="bg1"/>
                </a:solidFill>
              </a:rPr>
              <a:t>En este tipo de inteligencia, las personas tienen la capacidad de fijarse y comprender las cosas importantes para otras personas, es decir, pueden empatizar con los demás.</a:t>
            </a:r>
            <a:br>
              <a:rPr lang="es-MX" altLang="es-MX" sz="1600" dirty="0">
                <a:solidFill>
                  <a:schemeClr val="bg1"/>
                </a:solidFill>
              </a:rPr>
            </a:br>
            <a:r>
              <a:rPr lang="es-MX" altLang="es-MX" sz="1600" dirty="0">
                <a:solidFill>
                  <a:schemeClr val="bg1"/>
                </a:solidFill>
              </a:rPr>
              <a:t>Las personas con esta inteligencia pueden reconocer e interpretar situaciones sociales, les gusta conversar, aprender en grupos o trabajar con otras personas, intercambiar ideas, observar y relacionarse, ya que usan fácilmente el lenguaje corporal y verbal.</a:t>
            </a:r>
            <a:br>
              <a:rPr lang="es-MX" altLang="es-MX" sz="1600" dirty="0">
                <a:solidFill>
                  <a:schemeClr val="bg1"/>
                </a:solidFill>
              </a:rPr>
            </a:br>
            <a:r>
              <a:rPr lang="es-MX" altLang="es-MX" sz="1600" dirty="0">
                <a:solidFill>
                  <a:schemeClr val="bg1"/>
                </a:solidFill>
              </a:rPr>
              <a:t>Es la inteligencia de los maestros, políticos, vendedores, psicólogos, mediadores o periodistas.</a:t>
            </a:r>
          </a:p>
          <a:p>
            <a:br>
              <a:rPr lang="es-MX" altLang="es-MX" sz="1600" b="1" i="1" dirty="0">
                <a:solidFill>
                  <a:schemeClr val="bg1"/>
                </a:solidFill>
              </a:rPr>
            </a:br>
            <a:r>
              <a:rPr lang="es-MX" altLang="es-MX" sz="1600" b="1" i="1" dirty="0">
                <a:solidFill>
                  <a:schemeClr val="bg1"/>
                </a:solidFill>
              </a:rPr>
              <a:t>8. Inteligencia Naturalista</a:t>
            </a:r>
            <a:br>
              <a:rPr lang="es-MX" altLang="es-MX" sz="1600" dirty="0">
                <a:solidFill>
                  <a:schemeClr val="bg1"/>
                </a:solidFill>
              </a:rPr>
            </a:br>
            <a:r>
              <a:rPr lang="es-MX" altLang="es-MX" sz="1600" dirty="0">
                <a:solidFill>
                  <a:schemeClr val="bg1"/>
                </a:solidFill>
              </a:rPr>
              <a:t>Este tipo de inteligencia se localiza en el hemisferio derecho y fue añadida posteriormente al estudio original sobre las inteligencias Múltiples de Gardner, está determinada por una sensibilidad a las formas naturales que permite analizar, comunicar y percibir información relativa al ser humano y la naturaleza.</a:t>
            </a:r>
            <a:br>
              <a:rPr lang="es-MX" altLang="es-MX" sz="1600" dirty="0">
                <a:solidFill>
                  <a:schemeClr val="bg1"/>
                </a:solidFill>
              </a:rPr>
            </a:br>
            <a:r>
              <a:rPr lang="es-MX" altLang="es-MX" sz="1600" dirty="0">
                <a:solidFill>
                  <a:schemeClr val="bg1"/>
                </a:solidFill>
              </a:rPr>
              <a:t>Las personas con la inteligencia naturalista disfrutan acampar, las caminatas, cuidar a sus mascotas, cuidar a los animales, plantas y los objetos de su ambiente.</a:t>
            </a:r>
            <a:br>
              <a:rPr lang="es-MX" altLang="es-MX" sz="1600" dirty="0">
                <a:solidFill>
                  <a:schemeClr val="bg1"/>
                </a:solidFill>
              </a:rPr>
            </a:br>
            <a:r>
              <a:rPr lang="es-MX" altLang="es-MX" sz="1600" dirty="0">
                <a:solidFill>
                  <a:schemeClr val="bg1"/>
                </a:solidFill>
              </a:rPr>
              <a:t>Algunas de las personas que tienen esta inteligencia son los biólogos, vegetarianos, jardineros, ganaderos, químicos o poetas.</a:t>
            </a:r>
            <a:br>
              <a:rPr lang="es-MX" altLang="es-MX" dirty="0"/>
            </a:br>
            <a:endParaRPr lang="es-MX" dirty="0"/>
          </a:p>
        </p:txBody>
      </p:sp>
    </p:spTree>
    <p:extLst>
      <p:ext uri="{BB962C8B-B14F-4D97-AF65-F5344CB8AC3E}">
        <p14:creationId xmlns:p14="http://schemas.microsoft.com/office/powerpoint/2010/main" val="2335710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pic>
        <p:nvPicPr>
          <p:cNvPr id="2" name="Imagen 2" descr="Drukowanie">
            <a:hlinkClick r:id="rId3"/>
            <a:extLst>
              <a:ext uri="{FF2B5EF4-FFF2-40B4-BE49-F238E27FC236}">
                <a16:creationId xmlns:a16="http://schemas.microsoft.com/office/drawing/2014/main" id="{CAE16FF6-4C0A-C9D3-F3F0-67360320A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36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4141F502-B4B4-4C19-0E82-34594A4371D0}"/>
              </a:ext>
            </a:extLst>
          </p:cNvPr>
          <p:cNvSpPr txBox="1"/>
          <p:nvPr/>
        </p:nvSpPr>
        <p:spPr>
          <a:xfrm>
            <a:off x="0" y="3364856"/>
            <a:ext cx="9029284" cy="1138773"/>
          </a:xfrm>
          <a:prstGeom prst="rect">
            <a:avLst/>
          </a:prstGeom>
          <a:noFill/>
        </p:spPr>
        <p:txBody>
          <a:bodyPr wrap="square">
            <a:spAutoFit/>
          </a:bodyPr>
          <a:lstStyle/>
          <a:p>
            <a:r>
              <a:rPr lang="es-MX" altLang="es-MX" sz="1700" dirty="0">
                <a:solidFill>
                  <a:schemeClr val="bg1"/>
                </a:solidFill>
              </a:rPr>
              <a:t>Es importante destacar que la mayoría de las personas poseen en distinto grado todas estas inteligencias, una inteligencia no es más importante que otra, ya que al ser personas únicas y diferentes desarrollamos y/o dominamos de manera particular una o más inteligencias, ¿Tú sabes qué inteligencia dominas?</a:t>
            </a:r>
            <a:endParaRPr lang="es-MX" sz="1700" dirty="0">
              <a:solidFill>
                <a:schemeClr val="bg1"/>
              </a:solidFill>
            </a:endParaRPr>
          </a:p>
        </p:txBody>
      </p:sp>
    </p:spTree>
    <p:extLst>
      <p:ext uri="{BB962C8B-B14F-4D97-AF65-F5344CB8AC3E}">
        <p14:creationId xmlns:p14="http://schemas.microsoft.com/office/powerpoint/2010/main" val="2506814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27</a:t>
            </a:fld>
            <a:endParaRPr/>
          </a:p>
        </p:txBody>
      </p:sp>
      <p:sp>
        <p:nvSpPr>
          <p:cNvPr id="3" name="CuadroTexto 2">
            <a:extLst>
              <a:ext uri="{FF2B5EF4-FFF2-40B4-BE49-F238E27FC236}">
                <a16:creationId xmlns:a16="http://schemas.microsoft.com/office/drawing/2014/main" id="{C5FBF9F7-64A8-2B61-3711-742F516682C7}"/>
              </a:ext>
            </a:extLst>
          </p:cNvPr>
          <p:cNvSpPr txBox="1"/>
          <p:nvPr/>
        </p:nvSpPr>
        <p:spPr>
          <a:xfrm>
            <a:off x="179512" y="195486"/>
            <a:ext cx="8849772" cy="4493538"/>
          </a:xfrm>
          <a:prstGeom prst="rect">
            <a:avLst/>
          </a:prstGeom>
          <a:noFill/>
        </p:spPr>
        <p:txBody>
          <a:bodyPr wrap="square">
            <a:spAutoFit/>
          </a:bodyPr>
          <a:lstStyle/>
          <a:p>
            <a:r>
              <a:rPr lang="es-MX" altLang="es-MX" sz="2200" b="1" dirty="0">
                <a:solidFill>
                  <a:schemeClr val="bg1"/>
                </a:solidFill>
              </a:rPr>
              <a:t>Como se desarrolla la inteligencia creativa e innovadora</a:t>
            </a:r>
            <a:r>
              <a:rPr lang="es-MX" altLang="es-MX" sz="2200" dirty="0">
                <a:solidFill>
                  <a:schemeClr val="bg1"/>
                </a:solidFill>
              </a:rPr>
              <a:t>: </a:t>
            </a:r>
          </a:p>
          <a:p>
            <a:endParaRPr lang="es-MX" altLang="es-MX" sz="2200" dirty="0">
              <a:solidFill>
                <a:schemeClr val="bg1"/>
              </a:solidFill>
            </a:endParaRPr>
          </a:p>
          <a:p>
            <a:endParaRPr lang="es-MX" altLang="es-MX" sz="2200" dirty="0">
              <a:solidFill>
                <a:schemeClr val="bg1"/>
              </a:solidFill>
            </a:endParaRPr>
          </a:p>
          <a:p>
            <a:r>
              <a:rPr lang="es-MX" altLang="es-MX" sz="2200" dirty="0">
                <a:solidFill>
                  <a:schemeClr val="bg1"/>
                </a:solidFill>
              </a:rPr>
              <a:t>Dentro del desarrollo del cerebro encontramos tres estructuras que resulta de vital importancia conocer, estos tres niveles son fácilmente apreciables en el desarrollo del cerebro humano en los estadios embrionarios. Primero se desarrolla ese primer cerebro básico común a los reptiles, luego uno más desarrollado y por último, a partir de los cinco meses, el cerebro humano experimenta su máximo desarrollo diferenciándose al fin del resto de los animales. La existencia de estos tres niveles ha sido vista por algunos como verdaderos vestigios de la evolución humana a lo largo de los siglos, puesto que parece que han ido superponiéndose uno sobre otro</a:t>
            </a:r>
            <a:endParaRPr lang="es-MX" sz="2200" dirty="0">
              <a:solidFill>
                <a:schemeClr val="bg1"/>
              </a:solidFill>
            </a:endParaRPr>
          </a:p>
        </p:txBody>
      </p:sp>
    </p:spTree>
    <p:extLst>
      <p:ext uri="{BB962C8B-B14F-4D97-AF65-F5344CB8AC3E}">
        <p14:creationId xmlns:p14="http://schemas.microsoft.com/office/powerpoint/2010/main" val="664432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28</a:t>
            </a:fld>
            <a:endParaRPr/>
          </a:p>
        </p:txBody>
      </p:sp>
      <p:sp>
        <p:nvSpPr>
          <p:cNvPr id="3" name="CuadroTexto 2">
            <a:extLst>
              <a:ext uri="{FF2B5EF4-FFF2-40B4-BE49-F238E27FC236}">
                <a16:creationId xmlns:a16="http://schemas.microsoft.com/office/drawing/2014/main" id="{D6117B8A-0A20-0F2E-FA3F-991DE91BFEBB}"/>
              </a:ext>
            </a:extLst>
          </p:cNvPr>
          <p:cNvSpPr txBox="1"/>
          <p:nvPr/>
        </p:nvSpPr>
        <p:spPr>
          <a:xfrm>
            <a:off x="323528" y="195486"/>
            <a:ext cx="8705756" cy="4801314"/>
          </a:xfrm>
          <a:prstGeom prst="rect">
            <a:avLst/>
          </a:prstGeom>
          <a:noFill/>
        </p:spPr>
        <p:txBody>
          <a:bodyPr wrap="square">
            <a:spAutoFit/>
          </a:bodyPr>
          <a:lstStyle/>
          <a:p>
            <a:r>
              <a:rPr lang="es-MX" altLang="es-MX" sz="1800" b="1" dirty="0">
                <a:solidFill>
                  <a:schemeClr val="bg1"/>
                </a:solidFill>
              </a:rPr>
              <a:t>¿Bueno y que tal el desempeño de nuestra vida cotidiana? </a:t>
            </a:r>
            <a:br>
              <a:rPr lang="es-MX" altLang="es-MX" sz="1800" dirty="0">
                <a:solidFill>
                  <a:schemeClr val="bg1"/>
                </a:solidFill>
              </a:rPr>
            </a:br>
            <a:r>
              <a:rPr lang="es-MX" altLang="es-MX" sz="1800" dirty="0">
                <a:solidFill>
                  <a:schemeClr val="bg1"/>
                </a:solidFill>
              </a:rPr>
              <a:t>El cerebro procesa toda la información del exterior (a través de nuestros sentidos) y está organizado de tal forma que parece fácil y sencillo llevar a cabo nuestras tareas diarias </a:t>
            </a:r>
            <a:br>
              <a:rPr lang="es-MX" altLang="es-MX" sz="1800" dirty="0">
                <a:solidFill>
                  <a:schemeClr val="bg1"/>
                </a:solidFill>
              </a:rPr>
            </a:br>
            <a:r>
              <a:rPr lang="es-MX" altLang="es-MX" sz="1800" dirty="0">
                <a:solidFill>
                  <a:schemeClr val="bg1"/>
                </a:solidFill>
              </a:rPr>
              <a:t>Revisemos por último las funciones de los hemisferios cerebrales, estructuras que constituidas por la corteza cerebral superior distribuye para cada uno de los hemisferios, tareas especializadas, íntimamente relacionadas con el desarrollo de la inteligencia.</a:t>
            </a:r>
          </a:p>
          <a:p>
            <a:endParaRPr lang="es-MX" sz="1800" dirty="0">
              <a:solidFill>
                <a:schemeClr val="bg1"/>
              </a:solidFill>
            </a:endParaRPr>
          </a:p>
          <a:p>
            <a:r>
              <a:rPr lang="es-MX" altLang="es-MX" sz="1800" dirty="0">
                <a:solidFill>
                  <a:schemeClr val="bg1"/>
                </a:solidFill>
              </a:rPr>
              <a:t>El hemisferio izquierdo procesa la información analítica y secuencialmente, paso a paso, de forma lógica y lineal. El hemisferio izquierdo analiza, abstrae, cuenta, mide el tiempo, planea procedimientos paso a paso, verbaliza, Piensa en palabras y en números, es decir contiene la capacidad para las matemáticas y para leer y escribir. </a:t>
            </a:r>
            <a:br>
              <a:rPr lang="es-MX" altLang="es-MX" sz="1800" dirty="0">
                <a:solidFill>
                  <a:schemeClr val="bg1"/>
                </a:solidFill>
              </a:rPr>
            </a:br>
            <a:r>
              <a:rPr lang="es-MX" altLang="es-MX" sz="1800" dirty="0">
                <a:solidFill>
                  <a:schemeClr val="bg1"/>
                </a:solidFill>
              </a:rPr>
              <a:t>La percepción y la generación verbales dependen del conocimiento del orden o secuencia en el que se producen los sonidos. Conoce e l tiempo y su transcurso. Se guía por la lógica lineal y binaria (si-no, arriba-abajo, antes-después, más-menos, 1,2,3,4 etc.).</a:t>
            </a:r>
            <a:endParaRPr lang="es-MX" sz="1800" dirty="0">
              <a:solidFill>
                <a:schemeClr val="bg1"/>
              </a:solidFill>
            </a:endParaRPr>
          </a:p>
        </p:txBody>
      </p:sp>
    </p:spTree>
    <p:extLst>
      <p:ext uri="{BB962C8B-B14F-4D97-AF65-F5344CB8AC3E}">
        <p14:creationId xmlns:p14="http://schemas.microsoft.com/office/powerpoint/2010/main" val="3674403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6F8572A3-8E1D-4865-BD23-A4C51E09DCD5}"/>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7236778B-1C7D-B777-A0C0-3D3643E8D4C6}"/>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29</a:t>
            </a:fld>
            <a:endParaRPr/>
          </a:p>
        </p:txBody>
      </p:sp>
      <p:sp>
        <p:nvSpPr>
          <p:cNvPr id="3" name="CuadroTexto 2">
            <a:extLst>
              <a:ext uri="{FF2B5EF4-FFF2-40B4-BE49-F238E27FC236}">
                <a16:creationId xmlns:a16="http://schemas.microsoft.com/office/drawing/2014/main" id="{DA834DC8-40D6-837B-1BC5-C26F1DD9796C}"/>
              </a:ext>
            </a:extLst>
          </p:cNvPr>
          <p:cNvSpPr txBox="1"/>
          <p:nvPr/>
        </p:nvSpPr>
        <p:spPr>
          <a:xfrm>
            <a:off x="611560" y="339502"/>
            <a:ext cx="8417724" cy="4278094"/>
          </a:xfrm>
          <a:prstGeom prst="rect">
            <a:avLst/>
          </a:prstGeom>
          <a:noFill/>
        </p:spPr>
        <p:txBody>
          <a:bodyPr wrap="square">
            <a:spAutoFit/>
          </a:bodyPr>
          <a:lstStyle/>
          <a:p>
            <a:r>
              <a:rPr lang="es-MX" altLang="es-MX" sz="1700" dirty="0">
                <a:solidFill>
                  <a:schemeClr val="bg1"/>
                </a:solidFill>
              </a:rPr>
              <a:t>Este hemisferio emplea un estilo de pensamiento convergente, obteniendo nueva información al usar datos ya disponibles, formando nuevas ideas o datos convencionalmente aceptables. </a:t>
            </a:r>
            <a:br>
              <a:rPr lang="es-MX" altLang="es-MX" sz="1700" dirty="0">
                <a:solidFill>
                  <a:schemeClr val="bg1"/>
                </a:solidFill>
              </a:rPr>
            </a:br>
            <a:r>
              <a:rPr lang="es-MX" altLang="es-MX" sz="1700" dirty="0">
                <a:solidFill>
                  <a:schemeClr val="bg1"/>
                </a:solidFill>
              </a:rPr>
              <a:t>Aprende de la parte al todo y absorbe  rápidamente los detalles, hechos y reglas.  Analiza la información paso a paso. Quiere entender los componentes  uno por uno.</a:t>
            </a:r>
          </a:p>
          <a:p>
            <a:endParaRPr lang="es-MX" altLang="es-MX" sz="1700" dirty="0">
              <a:solidFill>
                <a:schemeClr val="bg1"/>
              </a:solidFill>
            </a:endParaRPr>
          </a:p>
          <a:p>
            <a:r>
              <a:rPr lang="es-MX" altLang="es-MX" sz="1700" dirty="0">
                <a:solidFill>
                  <a:schemeClr val="bg1"/>
                </a:solidFill>
              </a:rPr>
              <a:t>El hemisferio derecho, por otra parte, parece especializado en la percepción global, sintetizando la información que le llega. Con él vemos las cosas en el espacio, y cómo se combinan las partes para formar el todo. Gracias al hemisferio derecho, entendemos las metáforas, soñamos, creamos nuevas combinaciones de ideas. Es el experto en el proceso simultáneo o de proceso en paralelo; es decir, no pasa de una característica a otra, sino que busca pautas y configuraciones. </a:t>
            </a:r>
            <a:br>
              <a:rPr lang="es-MX" altLang="es-MX" sz="1700" dirty="0">
                <a:solidFill>
                  <a:schemeClr val="bg1"/>
                </a:solidFill>
              </a:rPr>
            </a:br>
            <a:r>
              <a:rPr lang="es-MX" altLang="es-MX" sz="1700" dirty="0">
                <a:solidFill>
                  <a:schemeClr val="bg1"/>
                </a:solidFill>
              </a:rPr>
              <a:t> Procesa la información de manera global, partiendo del todo para entender las distintas partes que componen ese todo. El hemisferio holístico es intuitivo en vez de lógico, piensa en imágenes, símbolos y sentimientos. Tiene capacidad imaginativa y fantástica, espacial y perceptiva. </a:t>
            </a:r>
            <a:endParaRPr lang="es-MX" sz="1700" dirty="0">
              <a:solidFill>
                <a:schemeClr val="bg1"/>
              </a:solidFill>
            </a:endParaRPr>
          </a:p>
        </p:txBody>
      </p:sp>
    </p:spTree>
    <p:extLst>
      <p:ext uri="{BB962C8B-B14F-4D97-AF65-F5344CB8AC3E}">
        <p14:creationId xmlns:p14="http://schemas.microsoft.com/office/powerpoint/2010/main" val="146825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14ADAEF-C90C-AF58-CF8F-60EA07AC06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pic>
        <p:nvPicPr>
          <p:cNvPr id="4" name="Imagen 3">
            <a:extLst>
              <a:ext uri="{FF2B5EF4-FFF2-40B4-BE49-F238E27FC236}">
                <a16:creationId xmlns:a16="http://schemas.microsoft.com/office/drawing/2014/main" id="{5240E4A6-452B-04B3-AC11-433A540DD1F9}"/>
              </a:ext>
            </a:extLst>
          </p:cNvPr>
          <p:cNvPicPr>
            <a:picLocks noChangeAspect="1"/>
          </p:cNvPicPr>
          <p:nvPr/>
        </p:nvPicPr>
        <p:blipFill>
          <a:blip r:embed="rId2"/>
          <a:stretch>
            <a:fillRect/>
          </a:stretch>
        </p:blipFill>
        <p:spPr>
          <a:xfrm>
            <a:off x="0" y="75902"/>
            <a:ext cx="9144000" cy="4991695"/>
          </a:xfrm>
          <a:prstGeom prst="rect">
            <a:avLst/>
          </a:prstGeom>
        </p:spPr>
      </p:pic>
    </p:spTree>
    <p:extLst>
      <p:ext uri="{BB962C8B-B14F-4D97-AF65-F5344CB8AC3E}">
        <p14:creationId xmlns:p14="http://schemas.microsoft.com/office/powerpoint/2010/main" val="2896972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a:extLst>
            <a:ext uri="{FF2B5EF4-FFF2-40B4-BE49-F238E27FC236}">
              <a16:creationId xmlns:a16="http://schemas.microsoft.com/office/drawing/2014/main" id="{2AD5FA13-807D-F392-174B-B61C67366942}"/>
            </a:ext>
          </a:extLst>
        </p:cNvPr>
        <p:cNvGrpSpPr/>
        <p:nvPr/>
      </p:nvGrpSpPr>
      <p:grpSpPr>
        <a:xfrm>
          <a:off x="0" y="0"/>
          <a:ext cx="0" cy="0"/>
          <a:chOff x="0" y="0"/>
          <a:chExt cx="0" cy="0"/>
        </a:xfrm>
      </p:grpSpPr>
      <p:sp>
        <p:nvSpPr>
          <p:cNvPr id="287" name="Google Shape;287;p33">
            <a:extLst>
              <a:ext uri="{FF2B5EF4-FFF2-40B4-BE49-F238E27FC236}">
                <a16:creationId xmlns:a16="http://schemas.microsoft.com/office/drawing/2014/main" id="{0CB05F11-29BF-8048-D884-B48E07F6FF5D}"/>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30</a:t>
            </a:fld>
            <a:endParaRPr/>
          </a:p>
        </p:txBody>
      </p:sp>
      <p:sp>
        <p:nvSpPr>
          <p:cNvPr id="3" name="CuadroTexto 2">
            <a:extLst>
              <a:ext uri="{FF2B5EF4-FFF2-40B4-BE49-F238E27FC236}">
                <a16:creationId xmlns:a16="http://schemas.microsoft.com/office/drawing/2014/main" id="{47E5D5FB-729E-83E2-3243-E0F75B2B991B}"/>
              </a:ext>
            </a:extLst>
          </p:cNvPr>
          <p:cNvSpPr txBox="1"/>
          <p:nvPr/>
        </p:nvSpPr>
        <p:spPr>
          <a:xfrm>
            <a:off x="251520" y="123478"/>
            <a:ext cx="8712968" cy="4708981"/>
          </a:xfrm>
          <a:prstGeom prst="rect">
            <a:avLst/>
          </a:prstGeom>
          <a:noFill/>
        </p:spPr>
        <p:txBody>
          <a:bodyPr wrap="square">
            <a:spAutoFit/>
          </a:bodyPr>
          <a:lstStyle/>
          <a:p>
            <a:r>
              <a:rPr lang="es-MX" altLang="es-MX" sz="1500" dirty="0">
                <a:solidFill>
                  <a:schemeClr val="bg1"/>
                </a:solidFill>
              </a:rPr>
              <a:t>Este hemisferio se interesa por las relaciones. Este método de procesar tiene plena eficiencia para la mayoría de las tareas visuales y espaciales y para reconocer melodías musicales, puesto que estas tareas requieren que la mente construya una sensación del todo al percibir una pauta en estímulos visuales y auditivos. </a:t>
            </a:r>
            <a:br>
              <a:rPr lang="es-MX" altLang="es-MX" sz="1500" dirty="0">
                <a:solidFill>
                  <a:schemeClr val="bg1"/>
                </a:solidFill>
              </a:rPr>
            </a:br>
            <a:r>
              <a:rPr lang="es-MX" altLang="es-MX" sz="1500" dirty="0">
                <a:solidFill>
                  <a:schemeClr val="bg1"/>
                </a:solidFill>
              </a:rPr>
              <a:t>Con el modo de procesar la información usado por el hemisferio derecho, se producen llamaradas de intuición, momentos en los que «todo parece encajar» sin tener que explicar las cosas en un orden lógico. Cuando esto ocurre, uno suele exclamar espontáneamente «¡Ya lo tengo!» o «¡Ah, sí, ahora lo veo claro!» </a:t>
            </a:r>
            <a:br>
              <a:rPr lang="es-MX" altLang="es-MX" sz="1500" dirty="0">
                <a:solidFill>
                  <a:schemeClr val="bg1"/>
                </a:solidFill>
              </a:rPr>
            </a:br>
            <a:r>
              <a:rPr lang="es-MX" altLang="es-MX" sz="1500" dirty="0">
                <a:solidFill>
                  <a:schemeClr val="bg1"/>
                </a:solidFill>
              </a:rPr>
              <a:t> Este hemisferio emplea un estilo de pensamiento divergente, creando una variedad y cantidad de ideas nuevas, más allá de los patrones convencionales.</a:t>
            </a:r>
          </a:p>
          <a:p>
            <a:endParaRPr lang="es-MX" sz="1500" dirty="0">
              <a:solidFill>
                <a:schemeClr val="bg1"/>
              </a:solidFill>
            </a:endParaRPr>
          </a:p>
          <a:p>
            <a:r>
              <a:rPr lang="es-MX" altLang="es-MX" sz="1500" dirty="0">
                <a:solidFill>
                  <a:schemeClr val="bg1"/>
                </a:solidFill>
              </a:rPr>
              <a:t>PROCESOS BASICOS DEL PENSAMIENTO </a:t>
            </a:r>
            <a:br>
              <a:rPr lang="es-MX" altLang="es-MX" sz="1500" dirty="0">
                <a:solidFill>
                  <a:schemeClr val="bg1"/>
                </a:solidFill>
              </a:rPr>
            </a:br>
            <a:r>
              <a:rPr lang="es-MX" altLang="es-MX" sz="1500" dirty="0">
                <a:solidFill>
                  <a:schemeClr val="bg1"/>
                </a:solidFill>
              </a:rPr>
              <a:t>Son: </a:t>
            </a:r>
            <a:br>
              <a:rPr lang="es-MX" altLang="es-MX" sz="1500" dirty="0">
                <a:solidFill>
                  <a:schemeClr val="bg1"/>
                </a:solidFill>
              </a:rPr>
            </a:br>
            <a:r>
              <a:rPr lang="es-MX" altLang="es-MX" sz="1500" dirty="0">
                <a:solidFill>
                  <a:schemeClr val="bg1"/>
                </a:solidFill>
              </a:rPr>
              <a:t>1. observación, </a:t>
            </a:r>
            <a:br>
              <a:rPr lang="es-MX" altLang="es-MX" sz="1500" dirty="0">
                <a:solidFill>
                  <a:schemeClr val="bg1"/>
                </a:solidFill>
              </a:rPr>
            </a:br>
            <a:r>
              <a:rPr lang="es-MX" altLang="es-MX" sz="1500" dirty="0">
                <a:solidFill>
                  <a:schemeClr val="bg1"/>
                </a:solidFill>
              </a:rPr>
              <a:t>2. descripción - comparación- clasificación, </a:t>
            </a:r>
            <a:br>
              <a:rPr lang="es-MX" altLang="es-MX" sz="1500" dirty="0">
                <a:solidFill>
                  <a:schemeClr val="bg1"/>
                </a:solidFill>
              </a:rPr>
            </a:br>
            <a:r>
              <a:rPr lang="es-MX" altLang="es-MX" sz="1500" dirty="0">
                <a:solidFill>
                  <a:schemeClr val="bg1"/>
                </a:solidFill>
              </a:rPr>
              <a:t>3. análisis, síntesis </a:t>
            </a:r>
            <a:br>
              <a:rPr lang="es-MX" altLang="es-MX" sz="1500" dirty="0">
                <a:solidFill>
                  <a:schemeClr val="bg1"/>
                </a:solidFill>
              </a:rPr>
            </a:br>
            <a:r>
              <a:rPr lang="es-MX" altLang="es-MX" sz="1500" dirty="0">
                <a:solidFill>
                  <a:schemeClr val="bg1"/>
                </a:solidFill>
              </a:rPr>
              <a:t>4. evaluación – impactos -toma de decisión.</a:t>
            </a:r>
            <a:br>
              <a:rPr lang="es-MX" altLang="es-MX" sz="1500" dirty="0">
                <a:solidFill>
                  <a:schemeClr val="bg1"/>
                </a:solidFill>
              </a:rPr>
            </a:br>
            <a:br>
              <a:rPr lang="es-MX" altLang="es-MX" sz="1500" dirty="0">
                <a:solidFill>
                  <a:schemeClr val="bg1"/>
                </a:solidFill>
              </a:rPr>
            </a:br>
            <a:r>
              <a:rPr lang="es-MX" altLang="es-MX" sz="1500" dirty="0">
                <a:solidFill>
                  <a:schemeClr val="bg1"/>
                </a:solidFill>
              </a:rPr>
              <a:t>Es la construcción y la organización del conocimiento y el razonamiento que detona la creatividad e innovación,  por ende bases para el desarrollo de la inteligencia.</a:t>
            </a:r>
            <a:endParaRPr lang="es-MX" sz="1500" dirty="0">
              <a:solidFill>
                <a:schemeClr val="bg1"/>
              </a:solidFill>
            </a:endParaRPr>
          </a:p>
        </p:txBody>
      </p:sp>
    </p:spTree>
    <p:extLst>
      <p:ext uri="{BB962C8B-B14F-4D97-AF65-F5344CB8AC3E}">
        <p14:creationId xmlns:p14="http://schemas.microsoft.com/office/powerpoint/2010/main" val="554685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780AEEC9-9C6B-6F9F-1C99-D94615B7E460}"/>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1DC2923B-CAB3-94F2-E91E-39DCBB618D02}"/>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31</a:t>
            </a:fld>
            <a:endParaRPr/>
          </a:p>
        </p:txBody>
      </p:sp>
      <p:sp>
        <p:nvSpPr>
          <p:cNvPr id="3" name="CuadroTexto 2">
            <a:extLst>
              <a:ext uri="{FF2B5EF4-FFF2-40B4-BE49-F238E27FC236}">
                <a16:creationId xmlns:a16="http://schemas.microsoft.com/office/drawing/2014/main" id="{219864E8-BFBE-393D-3506-6DB0920C0634}"/>
              </a:ext>
            </a:extLst>
          </p:cNvPr>
          <p:cNvSpPr txBox="1"/>
          <p:nvPr/>
        </p:nvSpPr>
        <p:spPr>
          <a:xfrm>
            <a:off x="467544" y="195486"/>
            <a:ext cx="8424936" cy="4524315"/>
          </a:xfrm>
          <a:prstGeom prst="rect">
            <a:avLst/>
          </a:prstGeom>
          <a:noFill/>
        </p:spPr>
        <p:txBody>
          <a:bodyPr wrap="square">
            <a:spAutoFit/>
          </a:bodyPr>
          <a:lstStyle/>
          <a:p>
            <a:r>
              <a:rPr lang="es-MX" altLang="es-MX" sz="1600" b="1" dirty="0">
                <a:solidFill>
                  <a:schemeClr val="bg1"/>
                </a:solidFill>
              </a:rPr>
              <a:t>Aplicación del modelo</a:t>
            </a:r>
            <a:br>
              <a:rPr lang="es-MX" altLang="es-MX" sz="1600" dirty="0">
                <a:solidFill>
                  <a:schemeClr val="bg1"/>
                </a:solidFill>
              </a:rPr>
            </a:br>
            <a:br>
              <a:rPr lang="es-MX" altLang="es-MX" sz="1600" dirty="0">
                <a:solidFill>
                  <a:schemeClr val="bg1"/>
                </a:solidFill>
              </a:rPr>
            </a:br>
            <a:r>
              <a:rPr lang="es-MX" altLang="es-MX" sz="1600" dirty="0">
                <a:solidFill>
                  <a:schemeClr val="bg1"/>
                </a:solidFill>
              </a:rPr>
              <a:t>A través de la observación, la persona examina intencionalmente y de acuerdo a con su interés y pericia, una situación u objeto para detectar sus atributos, cualidades, propiedades o características.  </a:t>
            </a:r>
            <a:br>
              <a:rPr lang="es-MX" altLang="es-MX" sz="1600" dirty="0">
                <a:solidFill>
                  <a:schemeClr val="bg1"/>
                </a:solidFill>
              </a:rPr>
            </a:br>
            <a:br>
              <a:rPr lang="es-MX" altLang="es-MX" sz="1600" dirty="0">
                <a:solidFill>
                  <a:schemeClr val="bg1"/>
                </a:solidFill>
              </a:rPr>
            </a:br>
            <a:r>
              <a:rPr lang="es-MX" altLang="es-MX" sz="1600" dirty="0">
                <a:solidFill>
                  <a:schemeClr val="bg1"/>
                </a:solidFill>
              </a:rPr>
              <a:t>Para observar se requiere agudizar los sentidos, percibir y prestar atención selectiva para analizar y organizar la información en la memoria. El producto de la observación es la formación de imágenes mentales de aquello que fue observado y que puede ser evocado en cualquier momento. </a:t>
            </a:r>
          </a:p>
          <a:p>
            <a:endParaRPr lang="es-MX" altLang="es-MX" sz="1600" dirty="0">
              <a:solidFill>
                <a:schemeClr val="bg1"/>
              </a:solidFill>
            </a:endParaRPr>
          </a:p>
          <a:p>
            <a:r>
              <a:rPr lang="es-MX" altLang="es-MX" sz="1600" b="1" dirty="0">
                <a:solidFill>
                  <a:schemeClr val="bg1"/>
                </a:solidFill>
              </a:rPr>
              <a:t>Descripción</a:t>
            </a:r>
            <a:r>
              <a:rPr lang="es-MX" altLang="es-MX" sz="1600" dirty="0">
                <a:solidFill>
                  <a:schemeClr val="bg1"/>
                </a:solidFill>
              </a:rPr>
              <a:t>: La habilidad de observar es significativa para descubrir problemas y encontrar explicaciones. Para favorecer este proceso se recomienda observar figuras, visualizar imágenes reales, examinar objetos y plantear la búsqueda de atributos desde diferentes focos de interés.  </a:t>
            </a:r>
            <a:br>
              <a:rPr lang="es-MX" altLang="es-MX" sz="1600" dirty="0">
                <a:solidFill>
                  <a:schemeClr val="bg1"/>
                </a:solidFill>
              </a:rPr>
            </a:br>
            <a:r>
              <a:rPr lang="es-MX" altLang="es-MX" sz="1600" dirty="0">
                <a:solidFill>
                  <a:schemeClr val="bg1"/>
                </a:solidFill>
              </a:rPr>
              <a:t>El resultado de la observación se puede expresar en forma precisa y ordenada a través del lenguaje verbal o escrito, permitiendo enumerar e integrar las características observadas, en un todo significativo (Meza, 2004).</a:t>
            </a:r>
            <a:endParaRPr lang="es-MX" sz="1600" dirty="0">
              <a:solidFill>
                <a:schemeClr val="bg1"/>
              </a:solidFill>
            </a:endParaRPr>
          </a:p>
        </p:txBody>
      </p:sp>
    </p:spTree>
    <p:extLst>
      <p:ext uri="{BB962C8B-B14F-4D97-AF65-F5344CB8AC3E}">
        <p14:creationId xmlns:p14="http://schemas.microsoft.com/office/powerpoint/2010/main" val="1673933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a:extLst>
            <a:ext uri="{FF2B5EF4-FFF2-40B4-BE49-F238E27FC236}">
              <a16:creationId xmlns:a16="http://schemas.microsoft.com/office/drawing/2014/main" id="{668453F3-B871-6E43-25C1-BD4F4DB26ACF}"/>
            </a:ext>
          </a:extLst>
        </p:cNvPr>
        <p:cNvGrpSpPr/>
        <p:nvPr/>
      </p:nvGrpSpPr>
      <p:grpSpPr>
        <a:xfrm>
          <a:off x="0" y="0"/>
          <a:ext cx="0" cy="0"/>
          <a:chOff x="0" y="0"/>
          <a:chExt cx="0" cy="0"/>
        </a:xfrm>
      </p:grpSpPr>
      <p:sp>
        <p:nvSpPr>
          <p:cNvPr id="287" name="Google Shape;287;p33">
            <a:extLst>
              <a:ext uri="{FF2B5EF4-FFF2-40B4-BE49-F238E27FC236}">
                <a16:creationId xmlns:a16="http://schemas.microsoft.com/office/drawing/2014/main" id="{75F799D5-7D13-C914-E8E8-B4513EDC8F64}"/>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32</a:t>
            </a:fld>
            <a:endParaRPr/>
          </a:p>
        </p:txBody>
      </p:sp>
      <p:sp>
        <p:nvSpPr>
          <p:cNvPr id="3" name="CuadroTexto 2">
            <a:extLst>
              <a:ext uri="{FF2B5EF4-FFF2-40B4-BE49-F238E27FC236}">
                <a16:creationId xmlns:a16="http://schemas.microsoft.com/office/drawing/2014/main" id="{803DDD48-C1D9-EFA9-AD98-9EC6A6271695}"/>
              </a:ext>
            </a:extLst>
          </p:cNvPr>
          <p:cNvSpPr txBox="1"/>
          <p:nvPr/>
        </p:nvSpPr>
        <p:spPr>
          <a:xfrm>
            <a:off x="323528" y="195486"/>
            <a:ext cx="8568952" cy="5016758"/>
          </a:xfrm>
          <a:prstGeom prst="rect">
            <a:avLst/>
          </a:prstGeom>
          <a:noFill/>
        </p:spPr>
        <p:txBody>
          <a:bodyPr wrap="square">
            <a:spAutoFit/>
          </a:bodyPr>
          <a:lstStyle/>
          <a:p>
            <a:pPr eaLnBrk="1" hangingPunct="1">
              <a:spcBef>
                <a:spcPct val="0"/>
              </a:spcBef>
              <a:buFontTx/>
              <a:buNone/>
            </a:pPr>
            <a:r>
              <a:rPr lang="es-MX" altLang="es-MX" sz="1700" b="1" dirty="0">
                <a:solidFill>
                  <a:schemeClr val="bg1"/>
                </a:solidFill>
              </a:rPr>
              <a:t>Análisis y Síntesis</a:t>
            </a:r>
            <a:r>
              <a:rPr lang="es-MX" altLang="es-MX" sz="1700" dirty="0">
                <a:solidFill>
                  <a:schemeClr val="bg1"/>
                </a:solidFill>
              </a:rPr>
              <a:t>:  </a:t>
            </a:r>
          </a:p>
          <a:p>
            <a:pPr eaLnBrk="1" hangingPunct="1">
              <a:spcBef>
                <a:spcPct val="0"/>
              </a:spcBef>
              <a:buFontTx/>
              <a:buNone/>
            </a:pPr>
            <a:r>
              <a:rPr lang="es-MX" altLang="es-MX" sz="1700" dirty="0">
                <a:solidFill>
                  <a:schemeClr val="bg1"/>
                </a:solidFill>
              </a:rPr>
              <a:t>Los conceptos de análisis y síntesis se refieren a dos procesos mentales o actividades que son complementarias entre sí, nos sirven para el estudio de problemas o realidades complejas.</a:t>
            </a:r>
          </a:p>
          <a:p>
            <a:pPr eaLnBrk="1" hangingPunct="1">
              <a:spcBef>
                <a:spcPct val="0"/>
              </a:spcBef>
              <a:buFontTx/>
              <a:buNone/>
            </a:pPr>
            <a:r>
              <a:rPr lang="es-MX" altLang="es-MX" sz="1700" dirty="0">
                <a:solidFill>
                  <a:schemeClr val="bg1"/>
                </a:solidFill>
              </a:rPr>
              <a:t>(1). El análisis consiste en la separación de las partes de esos problemas o realidades hasta llegar a conocer los elementos fundamentales que los conforman y las relaciones que existen entre ellos. </a:t>
            </a:r>
          </a:p>
          <a:p>
            <a:pPr eaLnBrk="1" hangingPunct="1">
              <a:spcBef>
                <a:spcPct val="0"/>
              </a:spcBef>
              <a:buFontTx/>
              <a:buNone/>
            </a:pPr>
            <a:r>
              <a:rPr lang="es-MX" altLang="es-MX" sz="1700" dirty="0">
                <a:solidFill>
                  <a:schemeClr val="bg1"/>
                </a:solidFill>
              </a:rPr>
              <a:t>La síntesis, se refiere a la composición de un todo por reunión de sus partes o elementos, que se puede realizar uniendo las partes, fusionándolas u organizándolas de diversas maneras.</a:t>
            </a:r>
          </a:p>
          <a:p>
            <a:pPr eaLnBrk="1" hangingPunct="1">
              <a:spcBef>
                <a:spcPct val="0"/>
              </a:spcBef>
              <a:buFontTx/>
              <a:buNone/>
            </a:pPr>
            <a:r>
              <a:rPr lang="es-MX" altLang="es-MX" sz="1700" dirty="0">
                <a:solidFill>
                  <a:schemeClr val="bg1"/>
                </a:solidFill>
              </a:rPr>
              <a:t>(1). El análisis es una operación intelectual que separa las partes que componen un todo y la síntesis reúne las partes del todo y las convierte de nuevo en una unidad </a:t>
            </a:r>
            <a:br>
              <a:rPr lang="es-MX" altLang="es-MX" sz="1700" dirty="0">
                <a:solidFill>
                  <a:schemeClr val="bg1"/>
                </a:solidFill>
              </a:rPr>
            </a:br>
            <a:r>
              <a:rPr lang="es-MX" altLang="es-MX" sz="1700" dirty="0">
                <a:solidFill>
                  <a:schemeClr val="bg1"/>
                </a:solidFill>
              </a:rPr>
              <a:t>(2). Análisis y síntesis son opuestos entre sí, el final del análisis marca el inicio de la síntesis. Los dos procesos se encuentran reunidos en el estudio de realidades o problemas complejos </a:t>
            </a:r>
            <a:br>
              <a:rPr lang="es-MX" altLang="es-MX" sz="1700" dirty="0">
                <a:solidFill>
                  <a:schemeClr val="bg1"/>
                </a:solidFill>
              </a:rPr>
            </a:br>
            <a:r>
              <a:rPr lang="es-MX" altLang="es-MX" sz="1700" dirty="0">
                <a:solidFill>
                  <a:schemeClr val="bg1"/>
                </a:solidFill>
              </a:rPr>
              <a:t>(3). La capacidad de análisis y síntesis, nos permite conocer mejor las realidades a las que nos enfrentamos, describirlas de una mejor forma, descubrir relaciones entre sus componentes, construir nuevos conocimientos a partir de otros que ya poseíamos </a:t>
            </a:r>
            <a:br>
              <a:rPr lang="es-MX" altLang="es-MX" sz="1200" dirty="0"/>
            </a:br>
            <a:endParaRPr lang="es-MX" altLang="es-MX" sz="1400" dirty="0">
              <a:solidFill>
                <a:srgbClr val="FFC000"/>
              </a:solidFill>
            </a:endParaRPr>
          </a:p>
        </p:txBody>
      </p:sp>
    </p:spTree>
    <p:extLst>
      <p:ext uri="{BB962C8B-B14F-4D97-AF65-F5344CB8AC3E}">
        <p14:creationId xmlns:p14="http://schemas.microsoft.com/office/powerpoint/2010/main" val="382453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093C5CE7-1B54-2A14-4E92-E11E657825F8}"/>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51F034FC-F1E1-D14A-CC3B-29736BB95F11}"/>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33</a:t>
            </a:fld>
            <a:endParaRPr/>
          </a:p>
        </p:txBody>
      </p:sp>
      <p:sp>
        <p:nvSpPr>
          <p:cNvPr id="3" name="CuadroTexto 2">
            <a:extLst>
              <a:ext uri="{FF2B5EF4-FFF2-40B4-BE49-F238E27FC236}">
                <a16:creationId xmlns:a16="http://schemas.microsoft.com/office/drawing/2014/main" id="{4DEA3CE3-E683-D5D0-FB8F-E7A263A5DB03}"/>
              </a:ext>
            </a:extLst>
          </p:cNvPr>
          <p:cNvSpPr txBox="1"/>
          <p:nvPr/>
        </p:nvSpPr>
        <p:spPr>
          <a:xfrm>
            <a:off x="467544" y="411510"/>
            <a:ext cx="8424936" cy="4524315"/>
          </a:xfrm>
          <a:prstGeom prst="rect">
            <a:avLst/>
          </a:prstGeom>
          <a:noFill/>
        </p:spPr>
        <p:txBody>
          <a:bodyPr wrap="square">
            <a:spAutoFit/>
          </a:bodyPr>
          <a:lstStyle/>
          <a:p>
            <a:r>
              <a:rPr lang="es-MX" altLang="es-MX" sz="3200" dirty="0">
                <a:solidFill>
                  <a:schemeClr val="bg1"/>
                </a:solidFill>
              </a:rPr>
              <a:t>(1). Los procesos de análisis y síntesis son utilizados por lo tanto por el método científico para construir nuevos conocimientos y teorías. </a:t>
            </a:r>
            <a:br>
              <a:rPr lang="es-MX" altLang="es-MX" sz="3200" dirty="0">
                <a:solidFill>
                  <a:schemeClr val="bg1"/>
                </a:solidFill>
              </a:rPr>
            </a:br>
            <a:r>
              <a:rPr lang="es-MX" altLang="es-MX" sz="3200" dirty="0">
                <a:solidFill>
                  <a:schemeClr val="bg1"/>
                </a:solidFill>
              </a:rPr>
              <a:t>El análisis y la síntesis están relacionados con el pensamiento crítico, la capacidad de resolución de problemas, la organización y planeación, la toma de decisiones, entre otros.</a:t>
            </a:r>
            <a:endParaRPr lang="es-MX" sz="3200" dirty="0">
              <a:solidFill>
                <a:schemeClr val="bg1"/>
              </a:solidFill>
            </a:endParaRPr>
          </a:p>
        </p:txBody>
      </p:sp>
    </p:spTree>
    <p:extLst>
      <p:ext uri="{BB962C8B-B14F-4D97-AF65-F5344CB8AC3E}">
        <p14:creationId xmlns:p14="http://schemas.microsoft.com/office/powerpoint/2010/main" val="2797318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a:extLst>
            <a:ext uri="{FF2B5EF4-FFF2-40B4-BE49-F238E27FC236}">
              <a16:creationId xmlns:a16="http://schemas.microsoft.com/office/drawing/2014/main" id="{476FE10F-FBE4-A415-98EF-B20A0B4EF685}"/>
            </a:ext>
          </a:extLst>
        </p:cNvPr>
        <p:cNvGrpSpPr/>
        <p:nvPr/>
      </p:nvGrpSpPr>
      <p:grpSpPr>
        <a:xfrm>
          <a:off x="0" y="0"/>
          <a:ext cx="0" cy="0"/>
          <a:chOff x="0" y="0"/>
          <a:chExt cx="0" cy="0"/>
        </a:xfrm>
      </p:grpSpPr>
      <p:sp>
        <p:nvSpPr>
          <p:cNvPr id="287" name="Google Shape;287;p33">
            <a:extLst>
              <a:ext uri="{FF2B5EF4-FFF2-40B4-BE49-F238E27FC236}">
                <a16:creationId xmlns:a16="http://schemas.microsoft.com/office/drawing/2014/main" id="{3BA46BD8-5BE4-CA33-7101-541E17949AFF}"/>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34</a:t>
            </a:fld>
            <a:endParaRPr/>
          </a:p>
        </p:txBody>
      </p:sp>
      <p:sp>
        <p:nvSpPr>
          <p:cNvPr id="3" name="CuadroTexto 2">
            <a:extLst>
              <a:ext uri="{FF2B5EF4-FFF2-40B4-BE49-F238E27FC236}">
                <a16:creationId xmlns:a16="http://schemas.microsoft.com/office/drawing/2014/main" id="{6B590620-2012-2983-ADCF-4D23F3AE8D69}"/>
              </a:ext>
            </a:extLst>
          </p:cNvPr>
          <p:cNvSpPr txBox="1"/>
          <p:nvPr/>
        </p:nvSpPr>
        <p:spPr>
          <a:xfrm>
            <a:off x="287524" y="348646"/>
            <a:ext cx="8568952" cy="4401205"/>
          </a:xfrm>
          <a:prstGeom prst="rect">
            <a:avLst/>
          </a:prstGeom>
          <a:noFill/>
        </p:spPr>
        <p:txBody>
          <a:bodyPr wrap="square">
            <a:spAutoFit/>
          </a:bodyPr>
          <a:lstStyle/>
          <a:p>
            <a:r>
              <a:rPr lang="es-ES" altLang="es-MX" sz="2000" b="1" dirty="0">
                <a:solidFill>
                  <a:schemeClr val="tx1"/>
                </a:solidFill>
              </a:rPr>
              <a:t>Qué es Evaluación</a:t>
            </a:r>
            <a:r>
              <a:rPr lang="es-ES" altLang="es-MX" sz="2000" dirty="0">
                <a:solidFill>
                  <a:schemeClr val="tx1"/>
                </a:solidFill>
              </a:rPr>
              <a:t>:</a:t>
            </a:r>
            <a:br>
              <a:rPr lang="es-ES" altLang="es-MX" sz="2000" dirty="0">
                <a:solidFill>
                  <a:schemeClr val="tx1"/>
                </a:solidFill>
              </a:rPr>
            </a:br>
            <a:r>
              <a:rPr lang="es-ES" altLang="es-MX" sz="2000" dirty="0">
                <a:solidFill>
                  <a:schemeClr val="tx1"/>
                </a:solidFill>
              </a:rPr>
              <a:t>Como </a:t>
            </a:r>
            <a:r>
              <a:rPr lang="es-ES" altLang="es-MX" sz="2000" b="1" dirty="0">
                <a:solidFill>
                  <a:schemeClr val="tx1"/>
                </a:solidFill>
              </a:rPr>
              <a:t>evaluación </a:t>
            </a:r>
            <a:r>
              <a:rPr lang="es-ES" altLang="es-MX" sz="2000" dirty="0">
                <a:solidFill>
                  <a:schemeClr val="tx1"/>
                </a:solidFill>
              </a:rPr>
              <a:t>denominamos la </a:t>
            </a:r>
            <a:r>
              <a:rPr lang="es-ES" altLang="es-MX" sz="2000" b="1" dirty="0">
                <a:solidFill>
                  <a:schemeClr val="tx1"/>
                </a:solidFill>
              </a:rPr>
              <a:t>acción y efecto de evaluar</a:t>
            </a:r>
            <a:r>
              <a:rPr lang="es-ES" altLang="es-MX" sz="2000" dirty="0">
                <a:solidFill>
                  <a:schemeClr val="tx1"/>
                </a:solidFill>
              </a:rPr>
              <a:t>. La palabra, como tal, deriva de</a:t>
            </a:r>
            <a:r>
              <a:rPr lang="es-ES" altLang="es-MX" sz="2000" b="1" dirty="0">
                <a:solidFill>
                  <a:schemeClr val="tx1"/>
                </a:solidFill>
              </a:rPr>
              <a:t> evaluar</a:t>
            </a:r>
            <a:r>
              <a:rPr lang="es-ES" altLang="es-MX" sz="2000" dirty="0">
                <a:solidFill>
                  <a:schemeClr val="tx1"/>
                </a:solidFill>
              </a:rPr>
              <a:t>, que a su vez proviene del francés </a:t>
            </a:r>
            <a:r>
              <a:rPr lang="es-ES" altLang="es-MX" sz="2000" i="1" dirty="0" err="1">
                <a:solidFill>
                  <a:schemeClr val="tx1"/>
                </a:solidFill>
              </a:rPr>
              <a:t>évaluer</a:t>
            </a:r>
            <a:r>
              <a:rPr lang="es-ES" altLang="es-MX" sz="2000" dirty="0">
                <a:solidFill>
                  <a:schemeClr val="tx1"/>
                </a:solidFill>
              </a:rPr>
              <a:t>, que significa ‘determinar el valor de algo’.</a:t>
            </a:r>
            <a:br>
              <a:rPr lang="es-ES" altLang="es-MX" sz="2000" dirty="0">
                <a:solidFill>
                  <a:schemeClr val="tx1"/>
                </a:solidFill>
              </a:rPr>
            </a:br>
            <a:r>
              <a:rPr lang="es-ES" altLang="es-MX" sz="2000" dirty="0">
                <a:solidFill>
                  <a:schemeClr val="tx1"/>
                </a:solidFill>
              </a:rPr>
              <a:t>En este sentido, una evaluación es un juicio cuya finalidad es establecer, tomando en consideración un conjunto de criterios o normas, el valor, la importancia o el significado de algo.</a:t>
            </a:r>
            <a:br>
              <a:rPr lang="es-ES" altLang="es-MX" sz="2000" dirty="0">
                <a:solidFill>
                  <a:schemeClr val="tx1"/>
                </a:solidFill>
              </a:rPr>
            </a:br>
            <a:r>
              <a:rPr lang="es-ES" altLang="es-MX" sz="2000" dirty="0">
                <a:solidFill>
                  <a:schemeClr val="tx1"/>
                </a:solidFill>
              </a:rPr>
              <a:t>Como tal, la evaluación es aplicable a distintos campos de la actividad humana, como la educación, la industria, la salud, la psicología, la gestión empresarial, la economía, las finanzas, la tecnología, entre otros. De allí que puedan evaluarse muchas actividades: el desempeño laboral de un individuo, el valor de un bien en el mercado, el desarrollo de un proyecto, el estado de salud de un paciente, la calidad de un producto, la situación económica de una organización, etc.</a:t>
            </a:r>
            <a:endParaRPr lang="es-MX" sz="2000" dirty="0">
              <a:solidFill>
                <a:schemeClr val="tx1"/>
              </a:solidFill>
            </a:endParaRPr>
          </a:p>
        </p:txBody>
      </p:sp>
    </p:spTree>
    <p:extLst>
      <p:ext uri="{BB962C8B-B14F-4D97-AF65-F5344CB8AC3E}">
        <p14:creationId xmlns:p14="http://schemas.microsoft.com/office/powerpoint/2010/main" val="2495164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a:extLst>
            <a:ext uri="{FF2B5EF4-FFF2-40B4-BE49-F238E27FC236}">
              <a16:creationId xmlns:a16="http://schemas.microsoft.com/office/drawing/2014/main" id="{0145BA73-B1FA-6B9B-6344-A9C8206D1539}"/>
            </a:ext>
          </a:extLst>
        </p:cNvPr>
        <p:cNvGrpSpPr/>
        <p:nvPr/>
      </p:nvGrpSpPr>
      <p:grpSpPr>
        <a:xfrm>
          <a:off x="0" y="0"/>
          <a:ext cx="0" cy="0"/>
          <a:chOff x="0" y="0"/>
          <a:chExt cx="0" cy="0"/>
        </a:xfrm>
      </p:grpSpPr>
      <p:sp>
        <p:nvSpPr>
          <p:cNvPr id="275" name="Google Shape;275;p32">
            <a:extLst>
              <a:ext uri="{FF2B5EF4-FFF2-40B4-BE49-F238E27FC236}">
                <a16:creationId xmlns:a16="http://schemas.microsoft.com/office/drawing/2014/main" id="{DC5EBE24-9A7A-EE09-D2FB-5D01D610A654}"/>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35</a:t>
            </a:fld>
            <a:endParaRPr/>
          </a:p>
        </p:txBody>
      </p:sp>
      <p:sp>
        <p:nvSpPr>
          <p:cNvPr id="3" name="CuadroTexto 2">
            <a:extLst>
              <a:ext uri="{FF2B5EF4-FFF2-40B4-BE49-F238E27FC236}">
                <a16:creationId xmlns:a16="http://schemas.microsoft.com/office/drawing/2014/main" id="{DECB83A2-1E7F-89CD-37E7-CAAEC315C929}"/>
              </a:ext>
            </a:extLst>
          </p:cNvPr>
          <p:cNvSpPr txBox="1"/>
          <p:nvPr/>
        </p:nvSpPr>
        <p:spPr>
          <a:xfrm>
            <a:off x="683568" y="162712"/>
            <a:ext cx="8273708" cy="5170646"/>
          </a:xfrm>
          <a:prstGeom prst="rect">
            <a:avLst/>
          </a:prstGeom>
          <a:noFill/>
        </p:spPr>
        <p:txBody>
          <a:bodyPr wrap="square">
            <a:spAutoFit/>
          </a:bodyPr>
          <a:lstStyle/>
          <a:p>
            <a:r>
              <a:rPr lang="es-MX" altLang="es-MX" sz="2200" b="1" dirty="0"/>
              <a:t>A quien o a quienes voy a afectar </a:t>
            </a:r>
          </a:p>
          <a:p>
            <a:r>
              <a:rPr lang="es-MX" altLang="es-MX" sz="2200" b="1" dirty="0"/>
              <a:t>C</a:t>
            </a:r>
            <a:r>
              <a:rPr lang="es-MX" altLang="es-MX" sz="2200" dirty="0"/>
              <a:t>on mi toma de acción y las posibles repercusiones hoy o mañana. Vale la pena la decisión hoy puedo hacerlo después o mas tarde </a:t>
            </a:r>
          </a:p>
          <a:p>
            <a:endParaRPr lang="es-MX" sz="2200" dirty="0">
              <a:solidFill>
                <a:schemeClr val="bg1"/>
              </a:solidFill>
            </a:endParaRPr>
          </a:p>
          <a:p>
            <a:pPr>
              <a:spcBef>
                <a:spcPct val="0"/>
              </a:spcBef>
              <a:buFontTx/>
              <a:buNone/>
            </a:pPr>
            <a:r>
              <a:rPr lang="es-MX" altLang="es-MX" sz="2200" b="1" dirty="0">
                <a:solidFill>
                  <a:schemeClr val="bg1"/>
                </a:solidFill>
                <a:cs typeface="Times New Roman" panose="02020603050405020304" pitchFamily="18" charset="0"/>
              </a:rPr>
              <a:t>Definición de Toma de Decisiones</a:t>
            </a:r>
          </a:p>
          <a:p>
            <a:pPr>
              <a:spcBef>
                <a:spcPct val="0"/>
              </a:spcBef>
              <a:buFontTx/>
              <a:buNone/>
            </a:pPr>
            <a:r>
              <a:rPr lang="es-MX" altLang="es-MX" sz="2200" dirty="0">
                <a:solidFill>
                  <a:schemeClr val="bg1"/>
                </a:solidFill>
                <a:cs typeface="Times New Roman" panose="02020603050405020304" pitchFamily="18" charset="0"/>
              </a:rPr>
              <a:t>La toma de decisiones es una capacidad puramente humana propia del poder de la razón unido al poder de la voluntad. Es decir, pensamiento y querer se unen en una sola dirección. </a:t>
            </a:r>
          </a:p>
          <a:p>
            <a:pPr>
              <a:spcBef>
                <a:spcPct val="0"/>
              </a:spcBef>
              <a:buFontTx/>
              <a:buNone/>
            </a:pPr>
            <a:r>
              <a:rPr lang="es-MX" altLang="es-MX" sz="2200" dirty="0">
                <a:solidFill>
                  <a:schemeClr val="bg1"/>
                </a:solidFill>
                <a:cs typeface="Times New Roman" panose="02020603050405020304" pitchFamily="18" charset="0"/>
              </a:rPr>
              <a:t>El pensamiento es como la luz que aporta claridad al corazón y la voluntad guiada por esa luz persigue la elección correcta. La toma de decisiones muestra la libertad </a:t>
            </a:r>
          </a:p>
          <a:p>
            <a:pPr>
              <a:spcBef>
                <a:spcPct val="0"/>
              </a:spcBef>
              <a:buFontTx/>
              <a:buNone/>
            </a:pPr>
            <a:r>
              <a:rPr lang="es-MX" altLang="es-MX" sz="2200" dirty="0">
                <a:solidFill>
                  <a:schemeClr val="bg1"/>
                </a:solidFill>
                <a:cs typeface="Times New Roman" panose="02020603050405020304" pitchFamily="18" charset="0"/>
              </a:rPr>
              <a:t>personal de cada ser humano que tiene el poder de decidir qué quiere hacer.</a:t>
            </a:r>
            <a:endParaRPr lang="es-MX" altLang="es-MX" sz="2200" dirty="0">
              <a:solidFill>
                <a:schemeClr val="bg1"/>
              </a:solidFill>
            </a:endParaRPr>
          </a:p>
          <a:p>
            <a:endParaRPr lang="es-MX" sz="2200" dirty="0"/>
          </a:p>
        </p:txBody>
      </p:sp>
    </p:spTree>
    <p:extLst>
      <p:ext uri="{BB962C8B-B14F-4D97-AF65-F5344CB8AC3E}">
        <p14:creationId xmlns:p14="http://schemas.microsoft.com/office/powerpoint/2010/main" val="168063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1354" name="Google Shape;1354;p50"/>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4800" b="1" dirty="0">
                <a:solidFill>
                  <a:srgbClr val="0070C0"/>
                </a:solidFill>
                <a:latin typeface="Montserrat"/>
                <a:ea typeface="Montserrat"/>
                <a:cs typeface="Montserrat"/>
                <a:sym typeface="Montserrat"/>
              </a:rPr>
              <a:t>Gracias por la atencion </a:t>
            </a:r>
            <a:endParaRPr sz="4800" b="1" dirty="0">
              <a:solidFill>
                <a:srgbClr val="0070C0"/>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 name="Título 1">
            <a:extLst>
              <a:ext uri="{FF2B5EF4-FFF2-40B4-BE49-F238E27FC236}">
                <a16:creationId xmlns:a16="http://schemas.microsoft.com/office/drawing/2014/main" id="{A72C2EF0-458A-71A6-ADF3-A9F4B8E6E751}"/>
              </a:ext>
            </a:extLst>
          </p:cNvPr>
          <p:cNvSpPr>
            <a:spLocks noGrp="1"/>
          </p:cNvSpPr>
          <p:nvPr>
            <p:ph type="ctrTitle"/>
          </p:nvPr>
        </p:nvSpPr>
        <p:spPr>
          <a:xfrm>
            <a:off x="467544" y="803846"/>
            <a:ext cx="8496944" cy="4142804"/>
          </a:xfrm>
        </p:spPr>
        <p:txBody>
          <a:bodyPr/>
          <a:lstStyle/>
          <a:p>
            <a:pPr>
              <a:lnSpc>
                <a:spcPct val="107000"/>
              </a:lnSpc>
              <a:spcAft>
                <a:spcPts val="800"/>
              </a:spcAft>
            </a:pPr>
            <a:r>
              <a:rPr lang="es-MX" sz="2400" b="1" dirty="0">
                <a:effectLst/>
                <a:latin typeface="+mj-lt"/>
                <a:ea typeface="Calibri" panose="020F0502020204030204" pitchFamily="34" charset="0"/>
                <a:cs typeface="Times New Roman" panose="02020603050405020304" pitchFamily="18" charset="0"/>
              </a:rPr>
              <a:t>La memoria depende del ritmo circadiano</a:t>
            </a:r>
            <a:br>
              <a:rPr lang="es-MX" sz="2400" b="1"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 </a:t>
            </a:r>
            <a:br>
              <a:rPr lang="es-MX" sz="2400"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p>
        </p:txBody>
      </p:sp>
      <p:sp>
        <p:nvSpPr>
          <p:cNvPr id="215" name="Google Shape;215;p26"/>
          <p:cNvSpPr txBox="1">
            <a:spLocks noGrp="1"/>
          </p:cNvSpPr>
          <p:nvPr>
            <p:ph type="sldNum" idx="4294967295"/>
          </p:nvPr>
        </p:nvSpPr>
        <p:spPr>
          <a:xfrm>
            <a:off x="8594725" y="4749800"/>
            <a:ext cx="549275" cy="393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7"/>
          <p:cNvSpPr txBox="1">
            <a:spLocks noGrp="1"/>
          </p:cNvSpPr>
          <p:nvPr>
            <p:ph type="ctrTitle" idx="4294967295"/>
          </p:nvPr>
        </p:nvSpPr>
        <p:spPr>
          <a:xfrm>
            <a:off x="395536" y="571800"/>
            <a:ext cx="8424936" cy="4376214"/>
          </a:xfrm>
          <a:prstGeom prst="rect">
            <a:avLst/>
          </a:prstGeom>
        </p:spPr>
        <p:txBody>
          <a:bodyPr spcFirstLastPara="1" wrap="square" lIns="0" tIns="0" rIns="0" bIns="0" anchor="b" anchorCtr="0">
            <a:noAutofit/>
          </a:bodyPr>
          <a:lstStyle/>
          <a:p>
            <a:pPr>
              <a:lnSpc>
                <a:spcPct val="107000"/>
              </a:lnSpc>
              <a:spcAft>
                <a:spcPts val="800"/>
              </a:spcAft>
            </a:pP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para nuestra empresa: </a:t>
            </a:r>
            <a:br>
              <a:rPr lang="es-MX" sz="2400" dirty="0">
                <a:effectLst/>
                <a:latin typeface="Arial" panose="020B0604020202020204" pitchFamily="34" charset="0"/>
                <a:ea typeface="Calibri" panose="020F0502020204030204" pitchFamily="34" charset="0"/>
                <a:cs typeface="Times New Roman" panose="02020603050405020304" pitchFamily="18" charset="0"/>
              </a:rPr>
            </a:b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Los </a:t>
            </a: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Calibri" panose="020F0502020204030204" pitchFamily="34" charset="0"/>
                <a:ea typeface="Calibri" panose="020F0502020204030204" pitchFamily="34" charset="0"/>
                <a:cs typeface="Times New Roman" panose="02020603050405020304" pitchFamily="18" charset="0"/>
              </a:rPr>
              <a:t>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ES_tradnl" sz="2400" dirty="0">
                <a:effectLst/>
                <a:latin typeface="Arial" panose="020B0604020202020204" pitchFamily="34" charset="0"/>
                <a:ea typeface="Calibri" panose="020F0502020204030204" pitchFamily="34" charset="0"/>
              </a:rPr>
              <a:t>Los objetivos se utilizan para crear directrices y como medio de medir los logros</a:t>
            </a:r>
            <a:endParaRPr sz="2400" dirty="0"/>
          </a:p>
        </p:txBody>
      </p:sp>
      <p:sp>
        <p:nvSpPr>
          <p:cNvPr id="226" name="Google Shape;226;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Google Shape;232;p2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Título 2">
            <a:extLst>
              <a:ext uri="{FF2B5EF4-FFF2-40B4-BE49-F238E27FC236}">
                <a16:creationId xmlns:a16="http://schemas.microsoft.com/office/drawing/2014/main" id="{6610C8D4-1D7F-F9E2-56AA-B03CC6A4D975}"/>
              </a:ext>
            </a:extLst>
          </p:cNvPr>
          <p:cNvSpPr>
            <a:spLocks noGrp="1"/>
          </p:cNvSpPr>
          <p:nvPr>
            <p:ph type="title"/>
          </p:nvPr>
        </p:nvSpPr>
        <p:spPr>
          <a:xfrm>
            <a:off x="611560" y="1563638"/>
            <a:ext cx="8280920" cy="1008112"/>
          </a:xfrm>
        </p:spPr>
        <p:txBody>
          <a:bodyPr/>
          <a:lstStyle/>
          <a:p>
            <a:pPr algn="ctr"/>
            <a:r>
              <a:rPr lang="es-ES" dirty="0">
                <a:solidFill>
                  <a:srgbClr val="FFC000"/>
                </a:solidFill>
                <a:effectLst/>
                <a:latin typeface="Calibri" panose="020F0502020204030204" pitchFamily="34" charset="0"/>
                <a:ea typeface="Calibri" panose="020F0502020204030204" pitchFamily="34" charset="0"/>
                <a:cs typeface="Calibri" panose="020F0502020204030204" pitchFamily="34" charset="0"/>
              </a:rPr>
              <a:t>Al término del presente contenido, el aprendiente  conocerá el</a:t>
            </a:r>
            <a:br>
              <a:rPr lang="es-MX" dirty="0">
                <a:solidFill>
                  <a:srgbClr val="FFC000"/>
                </a:solidFill>
                <a:effectLst/>
                <a:latin typeface="Calibri" panose="020F0502020204030204" pitchFamily="34" charset="0"/>
                <a:ea typeface="Calibri" panose="020F0502020204030204" pitchFamily="34" charset="0"/>
                <a:cs typeface="Calibri" panose="020F0502020204030204" pitchFamily="34" charset="0"/>
              </a:rPr>
            </a:br>
            <a:r>
              <a:rPr lang="es-MX" altLang="es-MX" dirty="0">
                <a:solidFill>
                  <a:srgbClr val="FFC000"/>
                </a:solidFill>
                <a:latin typeface="Calibri" panose="020F0502020204030204" pitchFamily="34" charset="0"/>
                <a:cs typeface="Calibri" panose="020F0502020204030204" pitchFamily="34" charset="0"/>
              </a:rPr>
              <a:t>Desarrollo de habilidades de la </a:t>
            </a:r>
            <a:br>
              <a:rPr lang="es-MX" altLang="es-MX" dirty="0">
                <a:solidFill>
                  <a:srgbClr val="FFC000"/>
                </a:solidFill>
                <a:latin typeface="Calibri" panose="020F0502020204030204" pitchFamily="34" charset="0"/>
                <a:cs typeface="Calibri" panose="020F0502020204030204" pitchFamily="34" charset="0"/>
              </a:rPr>
            </a:br>
            <a:r>
              <a:rPr lang="es-MX" altLang="es-MX" dirty="0">
                <a:solidFill>
                  <a:srgbClr val="FFC000"/>
                </a:solidFill>
                <a:latin typeface="Calibri" panose="020F0502020204030204" pitchFamily="34" charset="0"/>
                <a:cs typeface="Calibri" panose="020F0502020204030204" pitchFamily="34" charset="0"/>
              </a:rPr>
              <a:t>creatividad y la Innovación</a:t>
            </a:r>
            <a:endParaRPr lang="es-MX" dirty="0">
              <a:solidFill>
                <a:srgbClr val="FFC000"/>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62"/>
        <p:cNvGrpSpPr/>
        <p:nvPr/>
      </p:nvGrpSpPr>
      <p:grpSpPr>
        <a:xfrm>
          <a:off x="0" y="0"/>
          <a:ext cx="0" cy="0"/>
          <a:chOff x="0" y="0"/>
          <a:chExt cx="0" cy="0"/>
        </a:xfrm>
      </p:grpSpPr>
      <p:sp>
        <p:nvSpPr>
          <p:cNvPr id="264" name="Google Shape;264;p3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3" name="CuadroTexto 2">
            <a:extLst>
              <a:ext uri="{FF2B5EF4-FFF2-40B4-BE49-F238E27FC236}">
                <a16:creationId xmlns:a16="http://schemas.microsoft.com/office/drawing/2014/main" id="{D8CB7456-6BF6-F493-820E-0966CBE1BC9A}"/>
              </a:ext>
            </a:extLst>
          </p:cNvPr>
          <p:cNvSpPr txBox="1"/>
          <p:nvPr/>
        </p:nvSpPr>
        <p:spPr>
          <a:xfrm>
            <a:off x="114716" y="411510"/>
            <a:ext cx="8914568" cy="4493538"/>
          </a:xfrm>
          <a:prstGeom prst="rect">
            <a:avLst/>
          </a:prstGeom>
          <a:noFill/>
        </p:spPr>
        <p:txBody>
          <a:bodyPr wrap="square">
            <a:spAutoFit/>
          </a:bodyPr>
          <a:lstStyle/>
          <a:p>
            <a:r>
              <a:rPr lang="es-MX" sz="2600" dirty="0">
                <a:solidFill>
                  <a:schemeClr val="bg1"/>
                </a:solidFill>
                <a:latin typeface="+mn-lt"/>
              </a:rPr>
              <a:t>El área de </a:t>
            </a:r>
            <a:r>
              <a:rPr lang="es-MX" sz="2600" b="1" dirty="0">
                <a:solidFill>
                  <a:schemeClr val="bg1"/>
                </a:solidFill>
                <a:latin typeface="+mn-lt"/>
              </a:rPr>
              <a:t>Formación</a:t>
            </a:r>
            <a:r>
              <a:rPr lang="es-MX" sz="2600" dirty="0">
                <a:solidFill>
                  <a:schemeClr val="bg1"/>
                </a:solidFill>
                <a:latin typeface="+mn-lt"/>
              </a:rPr>
              <a:t> tiene como eje central la educación del ser humano como tal, ayudándole al crecimiento de sus competencias para la vida y para el trabajo. Utilizando el entorno de experiencias diarias, y el desarrollo de sus actividades diarias utilizando sus saberes.</a:t>
            </a:r>
          </a:p>
          <a:p>
            <a:r>
              <a:rPr lang="es-MX" sz="2600" dirty="0">
                <a:solidFill>
                  <a:schemeClr val="bg1"/>
                </a:solidFill>
                <a:latin typeface="+mn-lt"/>
              </a:rPr>
              <a:t> </a:t>
            </a:r>
          </a:p>
          <a:p>
            <a:r>
              <a:rPr lang="es-MX" sz="2600" dirty="0">
                <a:solidFill>
                  <a:schemeClr val="bg1"/>
                </a:solidFill>
                <a:latin typeface="+mn-lt"/>
              </a:rPr>
              <a:t>Además, a través de este aprendizaje, pretendemos que el trabajador en cualquiera de las dos líneas de fabricación  rompa con sus paradigmas y desafíos, laborando correctamente para la compañía y desarrollando una mejor calidad de vida en el trabajo. </a:t>
            </a:r>
            <a:endParaRPr lang="es-MX" sz="26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74"/>
        <p:cNvGrpSpPr/>
        <p:nvPr/>
      </p:nvGrpSpPr>
      <p:grpSpPr>
        <a:xfrm>
          <a:off x="0" y="0"/>
          <a:ext cx="0" cy="0"/>
          <a:chOff x="0" y="0"/>
          <a:chExt cx="0" cy="0"/>
        </a:xfrm>
      </p:grpSpPr>
      <p:sp>
        <p:nvSpPr>
          <p:cNvPr id="275" name="Google Shape;275;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3" name="CuadroTexto 2">
            <a:extLst>
              <a:ext uri="{FF2B5EF4-FFF2-40B4-BE49-F238E27FC236}">
                <a16:creationId xmlns:a16="http://schemas.microsoft.com/office/drawing/2014/main" id="{596328B5-FFE1-9494-A384-0CB0293C3C00}"/>
              </a:ext>
            </a:extLst>
          </p:cNvPr>
          <p:cNvSpPr txBox="1"/>
          <p:nvPr/>
        </p:nvSpPr>
        <p:spPr>
          <a:xfrm>
            <a:off x="114716" y="267494"/>
            <a:ext cx="8777764" cy="4985980"/>
          </a:xfrm>
          <a:prstGeom prst="rect">
            <a:avLst/>
          </a:prstGeom>
          <a:noFill/>
        </p:spPr>
        <p:txBody>
          <a:bodyPr wrap="square">
            <a:spAutoFit/>
          </a:bodyPr>
          <a:lstStyle/>
          <a:p>
            <a:r>
              <a:rPr lang="es-MX" altLang="es-MX" sz="3200" dirty="0">
                <a:solidFill>
                  <a:schemeClr val="bg1"/>
                </a:solidFill>
              </a:rPr>
              <a:t>OBJETIVOS </a:t>
            </a:r>
          </a:p>
          <a:p>
            <a:r>
              <a:rPr lang="es-MX" altLang="es-MX" sz="1800" b="1" dirty="0">
                <a:solidFill>
                  <a:schemeClr val="bg1"/>
                </a:solidFill>
              </a:rPr>
              <a:t>Analizar la estructura y funcionamiento del proceso del pensamiento</a:t>
            </a:r>
            <a:r>
              <a:rPr lang="es-MX" altLang="es-MX" sz="1800" dirty="0">
                <a:solidFill>
                  <a:schemeClr val="bg1"/>
                </a:solidFill>
              </a:rPr>
              <a:t> y de la inteligencia que genera la innovación y la creatividad para utilizarla en la actividad diaria y laboral. </a:t>
            </a:r>
            <a:br>
              <a:rPr lang="es-MX" altLang="es-MX" sz="1800" dirty="0">
                <a:solidFill>
                  <a:schemeClr val="bg1"/>
                </a:solidFill>
              </a:rPr>
            </a:br>
            <a:r>
              <a:rPr lang="es-MX" altLang="es-MX" sz="1800" b="1" dirty="0">
                <a:solidFill>
                  <a:schemeClr val="bg1"/>
                </a:solidFill>
              </a:rPr>
              <a:t>Identificar, reconocer y aplicar los principios</a:t>
            </a:r>
            <a:r>
              <a:rPr lang="es-MX" altLang="es-MX" sz="1800" dirty="0">
                <a:solidFill>
                  <a:schemeClr val="bg1"/>
                </a:solidFill>
              </a:rPr>
              <a:t> de las principales habilidades del pensamiento.</a:t>
            </a:r>
          </a:p>
          <a:p>
            <a:endParaRPr lang="es-MX" altLang="es-MX" sz="1800" dirty="0">
              <a:solidFill>
                <a:schemeClr val="bg1"/>
              </a:solidFill>
            </a:endParaRPr>
          </a:p>
          <a:p>
            <a:r>
              <a:rPr lang="es-MX" altLang="es-MX" sz="1800" b="1" dirty="0">
                <a:solidFill>
                  <a:schemeClr val="bg1"/>
                </a:solidFill>
              </a:rPr>
              <a:t>El principal propósito es incrementar la calidad </a:t>
            </a:r>
            <a:r>
              <a:rPr lang="es-MX" altLang="es-MX" sz="1800" dirty="0">
                <a:solidFill>
                  <a:schemeClr val="bg1"/>
                </a:solidFill>
              </a:rPr>
              <a:t>de nuestra vida  y de nuestro trabajo. Con la creatividad y la innovación como habilidad del nuestro pensamiento podemos crear y desarrollar la habilidad de nuestros juicios y preguntas, ya que estos son la maquinaria, la fuerza que impulsa el pensamiento.  Sin preguntas, no tenemos que pensar, sin preguntas esenciales, muchas veces no logramos enfocar nuestro pensamiento en lo significativo y sustancial. Cuando nuestro pensamiento es hábil, tratamos con lo que es necesario, relevante e indispensable al asunto que tenemos ante nosotros. Estamos intelectualmente capaces de encontrar el camino y la solución.</a:t>
            </a:r>
            <a:endParaRPr lang="es-MX" sz="1800" dirty="0">
              <a:solidFill>
                <a:schemeClr val="bg1"/>
              </a:solidFill>
            </a:endParaRPr>
          </a:p>
          <a:p>
            <a:r>
              <a:rPr lang="es-MX" altLang="es-MX" sz="1600" dirty="0">
                <a:solidFill>
                  <a:schemeClr val="bg1"/>
                </a:solidFill>
              </a:rPr>
              <a:t> </a:t>
            </a:r>
            <a:endParaRPr lang="es-MX" sz="16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EDA00"/>
            </a:gs>
            <a:gs pos="68000">
              <a:schemeClr val="accent2"/>
            </a:gs>
            <a:gs pos="100000">
              <a:schemeClr val="accent1"/>
            </a:gs>
          </a:gsLst>
          <a:path path="circle">
            <a:fillToRect r="100000" b="100000"/>
          </a:path>
          <a:tileRect l="-100000" t="-100000"/>
        </a:gra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5" name="CuadroTexto 4">
            <a:extLst>
              <a:ext uri="{FF2B5EF4-FFF2-40B4-BE49-F238E27FC236}">
                <a16:creationId xmlns:a16="http://schemas.microsoft.com/office/drawing/2014/main" id="{1D205134-3990-B8E2-38F8-8C111DA841EB}"/>
              </a:ext>
            </a:extLst>
          </p:cNvPr>
          <p:cNvSpPr txBox="1"/>
          <p:nvPr/>
        </p:nvSpPr>
        <p:spPr>
          <a:xfrm>
            <a:off x="114716" y="267494"/>
            <a:ext cx="8849772" cy="4970591"/>
          </a:xfrm>
          <a:prstGeom prst="rect">
            <a:avLst/>
          </a:prstGeom>
          <a:noFill/>
        </p:spPr>
        <p:txBody>
          <a:bodyPr wrap="square">
            <a:spAutoFit/>
          </a:bodyPr>
          <a:lstStyle/>
          <a:p>
            <a:endParaRPr lang="es-MX" altLang="es-MX" sz="1400" dirty="0">
              <a:solidFill>
                <a:schemeClr val="bg1"/>
              </a:solidFill>
            </a:endParaRPr>
          </a:p>
          <a:p>
            <a:r>
              <a:rPr lang="es-MX" altLang="es-MX" sz="1700" b="1" dirty="0">
                <a:solidFill>
                  <a:schemeClr val="bg1"/>
                </a:solidFill>
              </a:rPr>
              <a:t>INTRODUCCION A LAS HABILIDADES DEL PENSAMIENTO CREATIVO E INNOVADOR  </a:t>
            </a:r>
            <a:br>
              <a:rPr lang="es-MX" altLang="es-MX" sz="1700" dirty="0">
                <a:solidFill>
                  <a:schemeClr val="bg1"/>
                </a:solidFill>
              </a:rPr>
            </a:br>
            <a:r>
              <a:rPr lang="es-MX" altLang="es-MX" sz="1700" dirty="0">
                <a:solidFill>
                  <a:schemeClr val="bg1"/>
                </a:solidFill>
              </a:rPr>
              <a:t>Estamos preparados para ser hábiles en nuestro actuar pero desamparados sentimentalmente y socialmente. I. </a:t>
            </a:r>
          </a:p>
          <a:p>
            <a:r>
              <a:rPr lang="es-MX" altLang="es-MX" sz="1700" b="1" dirty="0">
                <a:solidFill>
                  <a:schemeClr val="bg1"/>
                </a:solidFill>
              </a:rPr>
              <a:t>INTRODUCCION </a:t>
            </a:r>
            <a:br>
              <a:rPr lang="es-MX" altLang="es-MX" sz="1700" dirty="0">
                <a:solidFill>
                  <a:schemeClr val="bg1"/>
                </a:solidFill>
              </a:rPr>
            </a:br>
            <a:r>
              <a:rPr lang="es-MX" altLang="es-MX" sz="1700" dirty="0">
                <a:solidFill>
                  <a:schemeClr val="bg1"/>
                </a:solidFill>
              </a:rPr>
              <a:t>Las habilidades del pensamiento son las capacidades y disposiciones para hacer las cosas. Son la destreza, la inteligencia, el talento o la acción que demuestra una persona. </a:t>
            </a:r>
            <a:br>
              <a:rPr lang="es-MX" altLang="es-MX" sz="1700" dirty="0">
                <a:solidFill>
                  <a:schemeClr val="bg1"/>
                </a:solidFill>
              </a:rPr>
            </a:br>
            <a:r>
              <a:rPr lang="es-MX" altLang="es-MX" sz="1700" dirty="0">
                <a:solidFill>
                  <a:schemeClr val="bg1"/>
                </a:solidFill>
              </a:rPr>
              <a:t>En la búsqueda del sentido de cualquier forma de actividad humana de que se trate, lo primero, lo más importante y lo más difícil es pensar y pensar bien. </a:t>
            </a:r>
          </a:p>
          <a:p>
            <a:endParaRPr lang="es-MX" altLang="es-MX" sz="1700" dirty="0">
              <a:solidFill>
                <a:schemeClr val="bg1"/>
              </a:solidFill>
            </a:endParaRPr>
          </a:p>
          <a:p>
            <a:r>
              <a:rPr lang="es-MX" altLang="es-MX" sz="1700" dirty="0">
                <a:solidFill>
                  <a:schemeClr val="bg1"/>
                </a:solidFill>
              </a:rPr>
              <a:t>¿Qué es pensar bien?, ¿Qué es un pensamiento bien elaborado?, ¿Qué significa pensar?, ¿En que consiste el pensamiento?, ¿cuáles son las condiciones que lo hacen posible?. Estas interrogantes se han formulado los grandes pensadores y científicos, desde antes hasta nuestros días y aún hoy, no se tiene total claridad al respecto, sin embargo a través de aportaciones que han realizado los teóricos del pensamiento y aprendizaje podemos desarrollar estrategias y habilidades basándonos en la premisa que “es el pensamiento el que sirve de medida de todas las cosas”. </a:t>
            </a:r>
            <a:br>
              <a:rPr lang="es-MX" altLang="es-MX" sz="1400" dirty="0">
                <a:solidFill>
                  <a:schemeClr val="bg1"/>
                </a:solidFill>
              </a:rPr>
            </a:br>
            <a:endParaRPr lang="es-MX" dirty="0">
              <a:solidFill>
                <a:schemeClr val="bg1"/>
              </a:solidFill>
            </a:endParaRPr>
          </a:p>
        </p:txBody>
      </p:sp>
    </p:spTree>
  </p:cSld>
  <p:clrMapOvr>
    <a:masterClrMapping/>
  </p:clrMapOvr>
</p:sld>
</file>

<file path=ppt/theme/theme1.xml><?xml version="1.0" encoding="utf-8"?>
<a:theme xmlns:a="http://schemas.openxmlformats.org/drawingml/2006/main" name="Virgilia template">
  <a:themeElements>
    <a:clrScheme name="Custom 347">
      <a:dk1>
        <a:srgbClr val="FFFFFF"/>
      </a:dk1>
      <a:lt1>
        <a:srgbClr val="01050E"/>
      </a:lt1>
      <a:dk2>
        <a:srgbClr val="DDE0EB"/>
      </a:dk2>
      <a:lt2>
        <a:srgbClr val="777FA0"/>
      </a:lt2>
      <a:accent1>
        <a:srgbClr val="0342A9"/>
      </a:accent1>
      <a:accent2>
        <a:srgbClr val="0F9EC5"/>
      </a:accent2>
      <a:accent3>
        <a:srgbClr val="023290"/>
      </a:accent3>
      <a:accent4>
        <a:srgbClr val="027190"/>
      </a:accent4>
      <a:accent5>
        <a:srgbClr val="022376"/>
      </a:accent5>
      <a:accent6>
        <a:srgbClr val="01135D"/>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4427</Words>
  <Application>Microsoft Office PowerPoint</Application>
  <PresentationFormat>Presentación en pantalla (16:9)</PresentationFormat>
  <Paragraphs>125</Paragraphs>
  <Slides>36</Slides>
  <Notes>35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36</vt:i4>
      </vt:variant>
    </vt:vector>
  </HeadingPairs>
  <TitlesOfParts>
    <vt:vector size="43" baseType="lpstr">
      <vt:lpstr>Times New Roman</vt:lpstr>
      <vt:lpstr>Red Hat Text</vt:lpstr>
      <vt:lpstr>Arial</vt:lpstr>
      <vt:lpstr>Red Hat Display Black</vt:lpstr>
      <vt:lpstr>Calibri</vt:lpstr>
      <vt:lpstr>Montserrat</vt:lpstr>
      <vt:lpstr>Virgilia template</vt:lpstr>
      <vt:lpstr>       Formación septiembre 2024  </vt:lpstr>
      <vt:lpstr>Mapa Mundial</vt:lpstr>
      <vt:lpstr>Presentación de PowerPoint</vt:lpstr>
      <vt:lpstr>La memoria depende del ritmo circadiano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 </vt:lpstr>
      <vt:lpstr>Workshops para nuestra empresa:   Es un taller corto diario o evento de formación que permite a los empleados adquirir nuevos conocimientos o habilidades en un corto período de tiempo, pero de forma intensiva.  Los workshops es la tendencia en el ámbito empresarial y se ha convertido en la herramienta fundamental para el crecimiento y desarrollo de las empresas.   Los objetivos se utilizan para crear directrices y como medio de medir los logros</vt:lpstr>
      <vt:lpstr>Al término del presente contenido, el aprendiente  conocerá el Desarrollo de habilidades de la  creatividad y la Innovación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43</cp:revision>
  <dcterms:modified xsi:type="dcterms:W3CDTF">2026-06-03T05:12:27Z</dcterms:modified>
</cp:coreProperties>
</file>