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29"/>
  </p:notesMasterIdLst>
  <p:sldIdLst>
    <p:sldId id="256" r:id="rId2"/>
    <p:sldId id="332" r:id="rId3"/>
    <p:sldId id="315" r:id="rId4"/>
    <p:sldId id="344" r:id="rId5"/>
    <p:sldId id="345" r:id="rId6"/>
    <p:sldId id="271" r:id="rId7"/>
    <p:sldId id="316" r:id="rId8"/>
    <p:sldId id="333" r:id="rId9"/>
    <p:sldId id="334" r:id="rId10"/>
    <p:sldId id="335" r:id="rId11"/>
    <p:sldId id="336" r:id="rId12"/>
    <p:sldId id="337" r:id="rId13"/>
    <p:sldId id="338" r:id="rId14"/>
    <p:sldId id="339" r:id="rId15"/>
    <p:sldId id="340" r:id="rId16"/>
    <p:sldId id="341" r:id="rId17"/>
    <p:sldId id="342" r:id="rId18"/>
    <p:sldId id="343" r:id="rId19"/>
    <p:sldId id="257" r:id="rId20"/>
    <p:sldId id="317" r:id="rId21"/>
    <p:sldId id="318" r:id="rId22"/>
    <p:sldId id="319" r:id="rId23"/>
    <p:sldId id="320" r:id="rId24"/>
    <p:sldId id="321" r:id="rId25"/>
    <p:sldId id="322" r:id="rId26"/>
    <p:sldId id="323" r:id="rId27"/>
    <p:sldId id="308"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04C789-ED6B-45A1-A7F2-F07F8EDDDC04}">
  <a:tblStyle styleId="{D604C789-ED6B-45A1-A7F2-F07F8EDDDC0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93C2F8-9693-4229-8D5A-0EC416FF441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1583528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7074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3144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5162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0775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4882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088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162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0348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lt1"/>
            </a:gs>
            <a:gs pos="19000">
              <a:schemeClr val="lt2"/>
            </a:gs>
            <a:gs pos="100000">
              <a:schemeClr val="lt2"/>
            </a:gs>
          </a:gsLst>
          <a:lin ang="10800025" scaled="0"/>
        </a:gra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391536" y="0"/>
            <a:ext cx="2486310" cy="5143500"/>
            <a:chOff x="1511923" y="0"/>
            <a:chExt cx="2486310" cy="5143500"/>
          </a:xfrm>
        </p:grpSpPr>
        <p:sp>
          <p:nvSpPr>
            <p:cNvPr id="11" name="Google Shape;11;p2"/>
            <p:cNvSpPr/>
            <p:nvPr/>
          </p:nvSpPr>
          <p:spPr>
            <a:xfrm flipH="1">
              <a:off x="1894634"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1511923" y="0"/>
              <a:ext cx="2103600" cy="5143500"/>
            </a:xfrm>
            <a:prstGeom prst="parallelogram">
              <a:avLst>
                <a:gd name="adj" fmla="val 46349"/>
              </a:avLst>
            </a:prstGeom>
            <a:gradFill>
              <a:gsLst>
                <a:gs pos="0">
                  <a:schemeClr val="lt1"/>
                </a:gs>
                <a:gs pos="47000">
                  <a:schemeClr val="lt2"/>
                </a:gs>
                <a:gs pos="100000">
                  <a:schemeClr val="lt2"/>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a:off x="4940486" y="0"/>
            <a:ext cx="2326044" cy="5143500"/>
            <a:chOff x="1060873" y="0"/>
            <a:chExt cx="2326044" cy="5143500"/>
          </a:xfrm>
        </p:grpSpPr>
        <p:sp>
          <p:nvSpPr>
            <p:cNvPr id="14" name="Google Shape;14;p2"/>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060873" y="0"/>
              <a:ext cx="2103600" cy="5143500"/>
            </a:xfrm>
            <a:prstGeom prst="parallelogram">
              <a:avLst>
                <a:gd name="adj" fmla="val 46349"/>
              </a:avLst>
            </a:prstGeom>
            <a:gradFill>
              <a:gsLst>
                <a:gs pos="0">
                  <a:schemeClr val="lt1"/>
                </a:gs>
                <a:gs pos="47000">
                  <a:schemeClr val="lt2"/>
                </a:gs>
                <a:gs pos="100000">
                  <a:schemeClr val="lt2"/>
                </a:gs>
              </a:gsLst>
              <a:lin ang="5400700" scaled="0"/>
            </a:gradFill>
            <a:ln>
              <a:noFill/>
            </a:ln>
            <a:effectLst>
              <a:outerShdw blurRad="214313"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a:off x="3878963" y="-650"/>
            <a:ext cx="2838667" cy="5145500"/>
            <a:chOff x="-650" y="-650"/>
            <a:chExt cx="2838667" cy="5145500"/>
          </a:xfrm>
        </p:grpSpPr>
        <p:sp>
          <p:nvSpPr>
            <p:cNvPr id="17" name="Google Shape;17;p2"/>
            <p:cNvSpPr/>
            <p:nvPr/>
          </p:nvSpPr>
          <p:spPr>
            <a:xfrm flipH="1">
              <a:off x="734417"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50" y="-650"/>
              <a:ext cx="2492350" cy="5145500"/>
            </a:xfrm>
            <a:custGeom>
              <a:avLst/>
              <a:gdLst/>
              <a:ahLst/>
              <a:cxnLst/>
              <a:rect l="l" t="t" r="r" b="b"/>
              <a:pathLst>
                <a:path w="99694" h="205820" extrusionOk="0">
                  <a:moveTo>
                    <a:pt x="0" y="0"/>
                  </a:moveTo>
                  <a:lnTo>
                    <a:pt x="0" y="205820"/>
                  </a:lnTo>
                  <a:lnTo>
                    <a:pt x="99694" y="205820"/>
                  </a:lnTo>
                  <a:lnTo>
                    <a:pt x="60199" y="26"/>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50000"/>
                </a:schemeClr>
              </a:outerShdw>
            </a:effectLst>
          </p:spPr>
        </p:sp>
      </p:grpSp>
      <p:grpSp>
        <p:nvGrpSpPr>
          <p:cNvPr id="19" name="Google Shape;19;p2"/>
          <p:cNvGrpSpPr/>
          <p:nvPr/>
        </p:nvGrpSpPr>
        <p:grpSpPr>
          <a:xfrm>
            <a:off x="-6575" y="-6575"/>
            <a:ext cx="6246130" cy="5153775"/>
            <a:chOff x="-3886187" y="-6575"/>
            <a:chExt cx="6246130" cy="5153775"/>
          </a:xfrm>
        </p:grpSpPr>
        <p:sp>
          <p:nvSpPr>
            <p:cNvPr id="20" name="Google Shape;20;p2"/>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886187" y="-6575"/>
              <a:ext cx="5936050" cy="5153775"/>
            </a:xfrm>
            <a:custGeom>
              <a:avLst/>
              <a:gdLst/>
              <a:ahLst/>
              <a:cxnLst/>
              <a:rect l="l" t="t" r="r" b="b"/>
              <a:pathLst>
                <a:path w="237442" h="206151" extrusionOk="0">
                  <a:moveTo>
                    <a:pt x="0" y="206151"/>
                  </a:moveTo>
                  <a:lnTo>
                    <a:pt x="0" y="0"/>
                  </a:lnTo>
                  <a:lnTo>
                    <a:pt x="237442" y="0"/>
                  </a:lnTo>
                  <a:lnTo>
                    <a:pt x="198081" y="206089"/>
                  </a:lnTo>
                  <a:close/>
                </a:path>
              </a:pathLst>
            </a:custGeom>
            <a:gradFill>
              <a:gsLst>
                <a:gs pos="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22" name="Google Shape;22;p2"/>
          <p:cNvSpPr txBox="1">
            <a:spLocks noGrp="1"/>
          </p:cNvSpPr>
          <p:nvPr>
            <p:ph type="ctrTitle"/>
          </p:nvPr>
        </p:nvSpPr>
        <p:spPr>
          <a:xfrm>
            <a:off x="685800" y="660050"/>
            <a:ext cx="4494300" cy="2265300"/>
          </a:xfrm>
          <a:prstGeom prst="rect">
            <a:avLst/>
          </a:prstGeom>
          <a:effectLst>
            <a:outerShdw blurRad="85725" dist="28575" dir="5400000" algn="bl" rotWithShape="0">
              <a:schemeClr val="accent6">
                <a:alpha val="25000"/>
              </a:schemeClr>
            </a:outerShdw>
          </a:effectLst>
        </p:spPr>
        <p:txBody>
          <a:bodyPr spcFirstLastPara="1" wrap="square" lIns="0" tIns="0" rIns="0" bIns="0" anchor="t"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rgbClr val="5A667B"/>
            </a:gs>
            <a:gs pos="100000">
              <a:srgbClr val="26282D"/>
            </a:gs>
          </a:gsLst>
          <a:lin ang="10800025" scaled="0"/>
        </a:gradFill>
        <a:effectLst/>
      </p:bgPr>
    </p:bg>
    <p:spTree>
      <p:nvGrpSpPr>
        <p:cNvPr id="1" name="Shape 23"/>
        <p:cNvGrpSpPr/>
        <p:nvPr/>
      </p:nvGrpSpPr>
      <p:grpSpPr>
        <a:xfrm>
          <a:off x="0" y="0"/>
          <a:ext cx="0" cy="0"/>
          <a:chOff x="0" y="0"/>
          <a:chExt cx="0" cy="0"/>
        </a:xfrm>
      </p:grpSpPr>
      <p:grpSp>
        <p:nvGrpSpPr>
          <p:cNvPr id="24" name="Google Shape;24;p3"/>
          <p:cNvGrpSpPr/>
          <p:nvPr/>
        </p:nvGrpSpPr>
        <p:grpSpPr>
          <a:xfrm>
            <a:off x="1512573" y="0"/>
            <a:ext cx="2410110" cy="5143500"/>
            <a:chOff x="1511923" y="0"/>
            <a:chExt cx="2410110" cy="5143500"/>
          </a:xfrm>
        </p:grpSpPr>
        <p:sp>
          <p:nvSpPr>
            <p:cNvPr id="25" name="Google Shape;25;p3"/>
            <p:cNvSpPr/>
            <p:nvPr/>
          </p:nvSpPr>
          <p:spPr>
            <a:xfrm flipH="1">
              <a:off x="1818434" y="0"/>
              <a:ext cx="2103600" cy="5143500"/>
            </a:xfrm>
            <a:prstGeom prst="parallelogram">
              <a:avLst>
                <a:gd name="adj" fmla="val 75274"/>
              </a:avLst>
            </a:prstGeom>
            <a:gradFill>
              <a:gsLst>
                <a:gs pos="0">
                  <a:srgbClr val="000000"/>
                </a:gs>
                <a:gs pos="13000">
                  <a:srgbClr val="000000"/>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1511923" y="0"/>
              <a:ext cx="2103600" cy="5143500"/>
            </a:xfrm>
            <a:prstGeom prst="parallelogram">
              <a:avLst>
                <a:gd name="adj" fmla="val 46349"/>
              </a:avLst>
            </a:prstGeom>
            <a:gradFill>
              <a:gsLst>
                <a:gs pos="0">
                  <a:srgbClr val="5A667B"/>
                </a:gs>
                <a:gs pos="100000">
                  <a:srgbClr val="26282D"/>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3"/>
          <p:cNvGrpSpPr/>
          <p:nvPr/>
        </p:nvGrpSpPr>
        <p:grpSpPr>
          <a:xfrm>
            <a:off x="1061523" y="0"/>
            <a:ext cx="2326044" cy="5143500"/>
            <a:chOff x="1060873" y="0"/>
            <a:chExt cx="2326044" cy="5143500"/>
          </a:xfrm>
        </p:grpSpPr>
        <p:sp>
          <p:nvSpPr>
            <p:cNvPr id="28" name="Google Shape;28;p3"/>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1060873" y="0"/>
              <a:ext cx="2103600" cy="5143500"/>
            </a:xfrm>
            <a:prstGeom prst="parallelogram">
              <a:avLst>
                <a:gd name="adj" fmla="val 46349"/>
              </a:avLst>
            </a:prstGeom>
            <a:gradFill>
              <a:gsLst>
                <a:gs pos="0">
                  <a:srgbClr val="5A667B"/>
                </a:gs>
                <a:gs pos="100000">
                  <a:srgbClr val="26282D"/>
                </a:gs>
              </a:gsLst>
              <a:lin ang="5400012" scaled="0"/>
            </a:gradFill>
            <a:ln>
              <a:noFill/>
            </a:ln>
            <a:effectLst>
              <a:outerShdw blurRad="214313" algn="bl" rotWithShape="0">
                <a:srgbClr val="000000">
                  <a:alpha val="7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3"/>
          <p:cNvGrpSpPr/>
          <p:nvPr/>
        </p:nvGrpSpPr>
        <p:grpSpPr>
          <a:xfrm>
            <a:off x="0" y="-650"/>
            <a:ext cx="2914867" cy="5145500"/>
            <a:chOff x="-650" y="-650"/>
            <a:chExt cx="2914867" cy="5145500"/>
          </a:xfrm>
        </p:grpSpPr>
        <p:sp>
          <p:nvSpPr>
            <p:cNvPr id="31" name="Google Shape;31;p3"/>
            <p:cNvSpPr/>
            <p:nvPr/>
          </p:nvSpPr>
          <p:spPr>
            <a:xfrm flipH="1">
              <a:off x="810617" y="0"/>
              <a:ext cx="2103600" cy="5143500"/>
            </a:xfrm>
            <a:prstGeom prst="parallelogram">
              <a:avLst>
                <a:gd name="adj" fmla="val 75274"/>
              </a:avLst>
            </a:prstGeom>
            <a:gradFill>
              <a:gsLst>
                <a:gs pos="0">
                  <a:srgbClr val="000000"/>
                </a:gs>
                <a:gs pos="13000">
                  <a:srgbClr val="000000"/>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650" y="-650"/>
              <a:ext cx="2492350" cy="5145500"/>
            </a:xfrm>
            <a:custGeom>
              <a:avLst/>
              <a:gdLst/>
              <a:ahLst/>
              <a:cxnLst/>
              <a:rect l="l" t="t" r="r" b="b"/>
              <a:pathLst>
                <a:path w="99694" h="205820" extrusionOk="0">
                  <a:moveTo>
                    <a:pt x="0" y="0"/>
                  </a:moveTo>
                  <a:lnTo>
                    <a:pt x="0" y="205820"/>
                  </a:lnTo>
                  <a:lnTo>
                    <a:pt x="99694" y="205820"/>
                  </a:lnTo>
                  <a:lnTo>
                    <a:pt x="60199" y="26"/>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74000"/>
                </a:schemeClr>
              </a:outerShdw>
            </a:effectLst>
          </p:spPr>
        </p:sp>
      </p:grpSp>
      <p:grpSp>
        <p:nvGrpSpPr>
          <p:cNvPr id="33" name="Google Shape;33;p3"/>
          <p:cNvGrpSpPr/>
          <p:nvPr/>
        </p:nvGrpSpPr>
        <p:grpSpPr>
          <a:xfrm>
            <a:off x="0" y="0"/>
            <a:ext cx="2360592" cy="5145650"/>
            <a:chOff x="-650" y="0"/>
            <a:chExt cx="2360592" cy="5145650"/>
          </a:xfrm>
        </p:grpSpPr>
        <p:sp>
          <p:nvSpPr>
            <p:cNvPr id="34" name="Google Shape;34;p3"/>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650" y="0"/>
              <a:ext cx="2054075" cy="5145650"/>
            </a:xfrm>
            <a:custGeom>
              <a:avLst/>
              <a:gdLst/>
              <a:ahLst/>
              <a:cxnLst/>
              <a:rect l="l" t="t" r="r" b="b"/>
              <a:pathLst>
                <a:path w="82163" h="205826" extrusionOk="0">
                  <a:moveTo>
                    <a:pt x="0" y="205743"/>
                  </a:moveTo>
                  <a:lnTo>
                    <a:pt x="26" y="0"/>
                  </a:lnTo>
                  <a:lnTo>
                    <a:pt x="82163" y="0"/>
                  </a:lnTo>
                  <a:lnTo>
                    <a:pt x="42659" y="205826"/>
                  </a:lnTo>
                  <a:close/>
                </a:path>
              </a:pathLst>
            </a:custGeom>
            <a:gradFill>
              <a:gsLst>
                <a:gs pos="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36" name="Google Shape;36;p3"/>
          <p:cNvSpPr txBox="1">
            <a:spLocks noGrp="1"/>
          </p:cNvSpPr>
          <p:nvPr>
            <p:ph type="ctrTitle"/>
          </p:nvPr>
        </p:nvSpPr>
        <p:spPr>
          <a:xfrm>
            <a:off x="2596600" y="2011738"/>
            <a:ext cx="5861700" cy="635700"/>
          </a:xfrm>
          <a:prstGeom prst="rect">
            <a:avLst/>
          </a:prstGeom>
        </p:spPr>
        <p:txBody>
          <a:bodyPr spcFirstLastPara="1" wrap="square" lIns="0" tIns="0" rIns="0" bIns="0" anchor="b" anchorCtr="0">
            <a:noAutofit/>
          </a:bodyPr>
          <a:lstStyle>
            <a:lvl1pPr lvl="0" rtl="0">
              <a:spcBef>
                <a:spcPts val="0"/>
              </a:spcBef>
              <a:spcAft>
                <a:spcPts val="0"/>
              </a:spcAft>
              <a:buClr>
                <a:schemeClr val="accent1"/>
              </a:buClr>
              <a:buSzPts val="4200"/>
              <a:buNone/>
              <a:defRPr sz="4200">
                <a:solidFill>
                  <a:schemeClr val="accent1"/>
                </a:solidFill>
              </a:defRPr>
            </a:lvl1pPr>
            <a:lvl2pPr lvl="1" rtl="0">
              <a:spcBef>
                <a:spcPts val="0"/>
              </a:spcBef>
              <a:spcAft>
                <a:spcPts val="0"/>
              </a:spcAft>
              <a:buClr>
                <a:schemeClr val="accent1"/>
              </a:buClr>
              <a:buSzPts val="4200"/>
              <a:buNone/>
              <a:defRPr sz="4200">
                <a:solidFill>
                  <a:schemeClr val="accent1"/>
                </a:solidFill>
              </a:defRPr>
            </a:lvl2pPr>
            <a:lvl3pPr lvl="2" rtl="0">
              <a:spcBef>
                <a:spcPts val="0"/>
              </a:spcBef>
              <a:spcAft>
                <a:spcPts val="0"/>
              </a:spcAft>
              <a:buClr>
                <a:schemeClr val="accent1"/>
              </a:buClr>
              <a:buSzPts val="4200"/>
              <a:buNone/>
              <a:defRPr sz="4200">
                <a:solidFill>
                  <a:schemeClr val="accent1"/>
                </a:solidFill>
              </a:defRPr>
            </a:lvl3pPr>
            <a:lvl4pPr lvl="3" rtl="0">
              <a:spcBef>
                <a:spcPts val="0"/>
              </a:spcBef>
              <a:spcAft>
                <a:spcPts val="0"/>
              </a:spcAft>
              <a:buClr>
                <a:schemeClr val="accent1"/>
              </a:buClr>
              <a:buSzPts val="4200"/>
              <a:buNone/>
              <a:defRPr sz="4200">
                <a:solidFill>
                  <a:schemeClr val="accent1"/>
                </a:solidFill>
              </a:defRPr>
            </a:lvl4pPr>
            <a:lvl5pPr lvl="4" rtl="0">
              <a:spcBef>
                <a:spcPts val="0"/>
              </a:spcBef>
              <a:spcAft>
                <a:spcPts val="0"/>
              </a:spcAft>
              <a:buClr>
                <a:schemeClr val="accent1"/>
              </a:buClr>
              <a:buSzPts val="4200"/>
              <a:buNone/>
              <a:defRPr sz="4200">
                <a:solidFill>
                  <a:schemeClr val="accent1"/>
                </a:solidFill>
              </a:defRPr>
            </a:lvl5pPr>
            <a:lvl6pPr lvl="5" rtl="0">
              <a:spcBef>
                <a:spcPts val="0"/>
              </a:spcBef>
              <a:spcAft>
                <a:spcPts val="0"/>
              </a:spcAft>
              <a:buClr>
                <a:schemeClr val="accent1"/>
              </a:buClr>
              <a:buSzPts val="4200"/>
              <a:buNone/>
              <a:defRPr sz="4200">
                <a:solidFill>
                  <a:schemeClr val="accent1"/>
                </a:solidFill>
              </a:defRPr>
            </a:lvl6pPr>
            <a:lvl7pPr lvl="6" rtl="0">
              <a:spcBef>
                <a:spcPts val="0"/>
              </a:spcBef>
              <a:spcAft>
                <a:spcPts val="0"/>
              </a:spcAft>
              <a:buClr>
                <a:schemeClr val="accent1"/>
              </a:buClr>
              <a:buSzPts val="4200"/>
              <a:buNone/>
              <a:defRPr sz="4200">
                <a:solidFill>
                  <a:schemeClr val="accent1"/>
                </a:solidFill>
              </a:defRPr>
            </a:lvl7pPr>
            <a:lvl8pPr lvl="7" rtl="0">
              <a:spcBef>
                <a:spcPts val="0"/>
              </a:spcBef>
              <a:spcAft>
                <a:spcPts val="0"/>
              </a:spcAft>
              <a:buClr>
                <a:schemeClr val="accent1"/>
              </a:buClr>
              <a:buSzPts val="4200"/>
              <a:buNone/>
              <a:defRPr sz="4200">
                <a:solidFill>
                  <a:schemeClr val="accent1"/>
                </a:solidFill>
              </a:defRPr>
            </a:lvl8pPr>
            <a:lvl9pPr lvl="8" rtl="0">
              <a:spcBef>
                <a:spcPts val="0"/>
              </a:spcBef>
              <a:spcAft>
                <a:spcPts val="0"/>
              </a:spcAft>
              <a:buClr>
                <a:schemeClr val="accent1"/>
              </a:buClr>
              <a:buSzPts val="4200"/>
              <a:buNone/>
              <a:defRPr sz="4200">
                <a:solidFill>
                  <a:schemeClr val="accent1"/>
                </a:solidFill>
              </a:defRPr>
            </a:lvl9pPr>
          </a:lstStyle>
          <a:p>
            <a:endParaRPr/>
          </a:p>
        </p:txBody>
      </p:sp>
      <p:sp>
        <p:nvSpPr>
          <p:cNvPr id="37" name="Google Shape;37;p3"/>
          <p:cNvSpPr txBox="1">
            <a:spLocks noGrp="1"/>
          </p:cNvSpPr>
          <p:nvPr>
            <p:ph type="subTitle" idx="1"/>
          </p:nvPr>
        </p:nvSpPr>
        <p:spPr>
          <a:xfrm>
            <a:off x="2596600" y="2744165"/>
            <a:ext cx="5861700" cy="387600"/>
          </a:xfrm>
          <a:prstGeom prst="rect">
            <a:avLst/>
          </a:prstGeom>
        </p:spPr>
        <p:txBody>
          <a:bodyPr spcFirstLastPara="1" wrap="square" lIns="0" tIns="0" rIns="0" bIns="0" anchor="t" anchorCtr="0">
            <a:noAutofit/>
          </a:bodyPr>
          <a:lstStyle>
            <a:lvl1pPr lvl="0" rtl="0">
              <a:spcBef>
                <a:spcPts val="0"/>
              </a:spcBef>
              <a:spcAft>
                <a:spcPts val="0"/>
              </a:spcAft>
              <a:buClr>
                <a:schemeClr val="lt2"/>
              </a:buClr>
              <a:buSzPts val="2400"/>
              <a:buNone/>
              <a:defRPr>
                <a:solidFill>
                  <a:schemeClr val="lt2"/>
                </a:solidFill>
              </a:defRPr>
            </a:lvl1pPr>
            <a:lvl2pPr lvl="1" rtl="0">
              <a:spcBef>
                <a:spcPts val="600"/>
              </a:spcBef>
              <a:spcAft>
                <a:spcPts val="0"/>
              </a:spcAft>
              <a:buClr>
                <a:schemeClr val="lt2"/>
              </a:buClr>
              <a:buSzPts val="3000"/>
              <a:buNone/>
              <a:defRPr sz="3000">
                <a:solidFill>
                  <a:schemeClr val="lt2"/>
                </a:solidFill>
              </a:defRPr>
            </a:lvl2pPr>
            <a:lvl3pPr lvl="2" rtl="0">
              <a:spcBef>
                <a:spcPts val="600"/>
              </a:spcBef>
              <a:spcAft>
                <a:spcPts val="0"/>
              </a:spcAft>
              <a:buSzPts val="3000"/>
              <a:buNone/>
              <a:defRPr sz="3000">
                <a:solidFill>
                  <a:schemeClr val="lt2"/>
                </a:solidFill>
              </a:defRPr>
            </a:lvl3pPr>
            <a:lvl4pPr lvl="3" rtl="0">
              <a:spcBef>
                <a:spcPts val="600"/>
              </a:spcBef>
              <a:spcAft>
                <a:spcPts val="0"/>
              </a:spcAft>
              <a:buSzPts val="3000"/>
              <a:buNone/>
              <a:defRPr sz="3000">
                <a:solidFill>
                  <a:schemeClr val="lt2"/>
                </a:solidFill>
              </a:defRPr>
            </a:lvl4pPr>
            <a:lvl5pPr lvl="4" rtl="0">
              <a:spcBef>
                <a:spcPts val="600"/>
              </a:spcBef>
              <a:spcAft>
                <a:spcPts val="0"/>
              </a:spcAft>
              <a:buSzPts val="3000"/>
              <a:buNone/>
              <a:defRPr sz="3000">
                <a:solidFill>
                  <a:schemeClr val="lt2"/>
                </a:solidFill>
              </a:defRPr>
            </a:lvl5pPr>
            <a:lvl6pPr lvl="5" rtl="0">
              <a:spcBef>
                <a:spcPts val="600"/>
              </a:spcBef>
              <a:spcAft>
                <a:spcPts val="0"/>
              </a:spcAft>
              <a:buSzPts val="3000"/>
              <a:buNone/>
              <a:defRPr sz="3000">
                <a:solidFill>
                  <a:schemeClr val="lt2"/>
                </a:solidFill>
              </a:defRPr>
            </a:lvl6pPr>
            <a:lvl7pPr lvl="6" rtl="0">
              <a:spcBef>
                <a:spcPts val="600"/>
              </a:spcBef>
              <a:spcAft>
                <a:spcPts val="0"/>
              </a:spcAft>
              <a:buSzPts val="3000"/>
              <a:buNone/>
              <a:defRPr sz="3000">
                <a:solidFill>
                  <a:schemeClr val="lt2"/>
                </a:solidFill>
              </a:defRPr>
            </a:lvl7pPr>
            <a:lvl8pPr lvl="7" rtl="0">
              <a:spcBef>
                <a:spcPts val="600"/>
              </a:spcBef>
              <a:spcAft>
                <a:spcPts val="0"/>
              </a:spcAft>
              <a:buSzPts val="3000"/>
              <a:buNone/>
              <a:defRPr sz="3000">
                <a:solidFill>
                  <a:schemeClr val="lt2"/>
                </a:solidFill>
              </a:defRPr>
            </a:lvl8pPr>
            <a:lvl9pPr lvl="8" rtl="0">
              <a:spcBef>
                <a:spcPts val="600"/>
              </a:spcBef>
              <a:spcAft>
                <a:spcPts val="600"/>
              </a:spcAft>
              <a:buSzPts val="3000"/>
              <a:buNone/>
              <a:defRPr sz="3000">
                <a:solidFill>
                  <a:schemeClr val="lt2"/>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2"/>
        <p:cNvGrpSpPr/>
        <p:nvPr/>
      </p:nvGrpSpPr>
      <p:grpSpPr>
        <a:xfrm>
          <a:off x="0" y="0"/>
          <a:ext cx="0" cy="0"/>
          <a:chOff x="0" y="0"/>
          <a:chExt cx="0" cy="0"/>
        </a:xfrm>
      </p:grpSpPr>
      <p:grpSp>
        <p:nvGrpSpPr>
          <p:cNvPr id="83" name="Google Shape;83;p7"/>
          <p:cNvGrpSpPr/>
          <p:nvPr/>
        </p:nvGrpSpPr>
        <p:grpSpPr>
          <a:xfrm>
            <a:off x="598623" y="0"/>
            <a:ext cx="2486310" cy="5143500"/>
            <a:chOff x="1511923" y="0"/>
            <a:chExt cx="2486310" cy="5143500"/>
          </a:xfrm>
        </p:grpSpPr>
        <p:sp>
          <p:nvSpPr>
            <p:cNvPr id="84" name="Google Shape;84;p7"/>
            <p:cNvSpPr/>
            <p:nvPr/>
          </p:nvSpPr>
          <p:spPr>
            <a:xfrm flipH="1">
              <a:off x="1894634"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7"/>
            <p:cNvSpPr/>
            <p:nvPr/>
          </p:nvSpPr>
          <p:spPr>
            <a:xfrm flipH="1">
              <a:off x="1511923" y="0"/>
              <a:ext cx="2103600" cy="5143500"/>
            </a:xfrm>
            <a:prstGeom prst="parallelogram">
              <a:avLst>
                <a:gd name="adj" fmla="val 46349"/>
              </a:avLst>
            </a:prstGeom>
            <a:gradFill>
              <a:gsLst>
                <a:gs pos="0">
                  <a:schemeClr val="lt1"/>
                </a:gs>
                <a:gs pos="47000">
                  <a:schemeClr val="lt2"/>
                </a:gs>
                <a:gs pos="100000">
                  <a:schemeClr val="lt2"/>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86;p7"/>
          <p:cNvGrpSpPr/>
          <p:nvPr/>
        </p:nvGrpSpPr>
        <p:grpSpPr>
          <a:xfrm>
            <a:off x="376173" y="0"/>
            <a:ext cx="2326044" cy="5143500"/>
            <a:chOff x="1060873" y="0"/>
            <a:chExt cx="2326044" cy="5143500"/>
          </a:xfrm>
        </p:grpSpPr>
        <p:sp>
          <p:nvSpPr>
            <p:cNvPr id="87" name="Google Shape;87;p7"/>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1060873" y="0"/>
              <a:ext cx="2103600" cy="5143500"/>
            </a:xfrm>
            <a:prstGeom prst="parallelogram">
              <a:avLst>
                <a:gd name="adj" fmla="val 46349"/>
              </a:avLst>
            </a:prstGeom>
            <a:gradFill>
              <a:gsLst>
                <a:gs pos="0">
                  <a:schemeClr val="lt1"/>
                </a:gs>
                <a:gs pos="47000">
                  <a:schemeClr val="lt2"/>
                </a:gs>
                <a:gs pos="100000">
                  <a:schemeClr val="lt2"/>
                </a:gs>
              </a:gsLst>
              <a:lin ang="5400012" scaled="0"/>
            </a:gradFill>
            <a:ln>
              <a:noFill/>
            </a:ln>
            <a:effectLst>
              <a:outerShdw blurRad="214313"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7"/>
          <p:cNvGrpSpPr/>
          <p:nvPr/>
        </p:nvGrpSpPr>
        <p:grpSpPr>
          <a:xfrm>
            <a:off x="0" y="0"/>
            <a:ext cx="2305717" cy="5144925"/>
            <a:chOff x="456100" y="0"/>
            <a:chExt cx="2305717" cy="5144925"/>
          </a:xfrm>
        </p:grpSpPr>
        <p:sp>
          <p:nvSpPr>
            <p:cNvPr id="90" name="Google Shape;90;p7"/>
            <p:cNvSpPr/>
            <p:nvPr/>
          </p:nvSpPr>
          <p:spPr>
            <a:xfrm flipH="1">
              <a:off x="658217"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7"/>
            <p:cNvSpPr/>
            <p:nvPr/>
          </p:nvSpPr>
          <p:spPr>
            <a:xfrm>
              <a:off x="456100" y="0"/>
              <a:ext cx="2035600" cy="5144925"/>
            </a:xfrm>
            <a:custGeom>
              <a:avLst/>
              <a:gdLst/>
              <a:ahLst/>
              <a:cxnLst/>
              <a:rect l="l" t="t" r="r" b="b"/>
              <a:pathLst>
                <a:path w="81424" h="205797" extrusionOk="0">
                  <a:moveTo>
                    <a:pt x="72" y="0"/>
                  </a:moveTo>
                  <a:lnTo>
                    <a:pt x="0" y="205797"/>
                  </a:lnTo>
                  <a:lnTo>
                    <a:pt x="81424" y="205794"/>
                  </a:lnTo>
                  <a:lnTo>
                    <a:pt x="41929" y="0"/>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50000"/>
                </a:schemeClr>
              </a:outerShdw>
            </a:effectLst>
          </p:spPr>
        </p:sp>
      </p:grpSp>
      <p:grpSp>
        <p:nvGrpSpPr>
          <p:cNvPr id="92" name="Google Shape;92;p7"/>
          <p:cNvGrpSpPr/>
          <p:nvPr/>
        </p:nvGrpSpPr>
        <p:grpSpPr>
          <a:xfrm>
            <a:off x="0" y="0"/>
            <a:ext cx="2132442" cy="5145275"/>
            <a:chOff x="227500" y="0"/>
            <a:chExt cx="2132442" cy="5145275"/>
          </a:xfrm>
        </p:grpSpPr>
        <p:sp>
          <p:nvSpPr>
            <p:cNvPr id="93" name="Google Shape;93;p7"/>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227500" y="0"/>
              <a:ext cx="1825925" cy="5145275"/>
            </a:xfrm>
            <a:custGeom>
              <a:avLst/>
              <a:gdLst/>
              <a:ahLst/>
              <a:cxnLst/>
              <a:rect l="l" t="t" r="r" b="b"/>
              <a:pathLst>
                <a:path w="73037" h="205811" extrusionOk="0">
                  <a:moveTo>
                    <a:pt x="0" y="205797"/>
                  </a:moveTo>
                  <a:lnTo>
                    <a:pt x="44" y="0"/>
                  </a:lnTo>
                  <a:lnTo>
                    <a:pt x="73037" y="0"/>
                  </a:lnTo>
                  <a:lnTo>
                    <a:pt x="33572" y="205811"/>
                  </a:lnTo>
                  <a:close/>
                </a:path>
              </a:pathLst>
            </a:custGeom>
            <a:gradFill>
              <a:gsLst>
                <a:gs pos="0">
                  <a:schemeClr val="accent1"/>
                </a:gs>
                <a:gs pos="5000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95" name="Google Shape;95;p7"/>
          <p:cNvSpPr txBox="1">
            <a:spLocks noGrp="1"/>
          </p:cNvSpPr>
          <p:nvPr>
            <p:ph type="title"/>
          </p:nvPr>
        </p:nvSpPr>
        <p:spPr>
          <a:xfrm>
            <a:off x="2976900" y="836000"/>
            <a:ext cx="5464200" cy="396300"/>
          </a:xfrm>
          <a:prstGeom prst="rect">
            <a:avLst/>
          </a:prstGeom>
        </p:spPr>
        <p:txBody>
          <a:bodyPr spcFirstLastPara="1" wrap="square" lIns="0" tIns="0" rIns="0" bIns="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6" name="Google Shape;96;p7"/>
          <p:cNvSpPr txBox="1">
            <a:spLocks noGrp="1"/>
          </p:cNvSpPr>
          <p:nvPr>
            <p:ph type="body" idx="1"/>
          </p:nvPr>
        </p:nvSpPr>
        <p:spPr>
          <a:xfrm>
            <a:off x="2976900" y="1506350"/>
            <a:ext cx="2553000" cy="29310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97" name="Google Shape;97;p7"/>
          <p:cNvSpPr txBox="1">
            <a:spLocks noGrp="1"/>
          </p:cNvSpPr>
          <p:nvPr>
            <p:ph type="body" idx="2"/>
          </p:nvPr>
        </p:nvSpPr>
        <p:spPr>
          <a:xfrm>
            <a:off x="5888031" y="1506350"/>
            <a:ext cx="2553000" cy="29310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98" name="Google Shape;98;p7"/>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DC87154-379E-47E1-8523-33E4683991BA}" type="datetimeFigureOut">
              <a:rPr lang="es-MX" smtClean="0"/>
              <a:t>03/06/2026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44FA1F3-6A10-4A4E-B830-C4E0A27527C6}" type="slidenum">
              <a:rPr lang="es-MX" smtClean="0"/>
              <a:t>‹Nº›</a:t>
            </a:fld>
            <a:endParaRPr lang="es-MX"/>
          </a:p>
        </p:txBody>
      </p:sp>
    </p:spTree>
    <p:extLst>
      <p:ext uri="{BB962C8B-B14F-4D97-AF65-F5344CB8AC3E}">
        <p14:creationId xmlns:p14="http://schemas.microsoft.com/office/powerpoint/2010/main" val="25627719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lt1"/>
            </a:gs>
            <a:gs pos="50000">
              <a:schemeClr val="lt1"/>
            </a:gs>
            <a:gs pos="76000">
              <a:schemeClr val="lt2"/>
            </a:gs>
            <a:gs pos="100000">
              <a:schemeClr val="lt2"/>
            </a:gs>
          </a:gsLst>
          <a:lin ang="10800025"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76900" y="836000"/>
            <a:ext cx="54642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1pPr>
            <a:lvl2pPr lvl="1"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2pPr>
            <a:lvl3pPr lvl="2"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3pPr>
            <a:lvl4pPr lvl="3"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4pPr>
            <a:lvl5pPr lvl="4"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5pPr>
            <a:lvl6pPr lvl="5"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6pPr>
            <a:lvl7pPr lvl="6"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7pPr>
            <a:lvl8pPr lvl="7"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8pPr>
            <a:lvl9pPr lvl="8"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9pPr>
          </a:lstStyle>
          <a:p>
            <a:endParaRPr/>
          </a:p>
        </p:txBody>
      </p:sp>
      <p:sp>
        <p:nvSpPr>
          <p:cNvPr id="7" name="Google Shape;7;p1"/>
          <p:cNvSpPr txBox="1">
            <a:spLocks noGrp="1"/>
          </p:cNvSpPr>
          <p:nvPr>
            <p:ph type="body" idx="1"/>
          </p:nvPr>
        </p:nvSpPr>
        <p:spPr>
          <a:xfrm>
            <a:off x="2976900" y="1506350"/>
            <a:ext cx="5464200" cy="2858700"/>
          </a:xfrm>
          <a:prstGeom prst="rect">
            <a:avLst/>
          </a:prstGeom>
          <a:noFill/>
          <a:ln>
            <a:noFill/>
          </a:ln>
        </p:spPr>
        <p:txBody>
          <a:bodyPr spcFirstLastPara="1" wrap="square" lIns="0" tIns="0" rIns="0" bIns="0" anchor="t" anchorCtr="0">
            <a:noAutofit/>
          </a:bodyPr>
          <a:lstStyle>
            <a:lvl1pPr marL="457200" lvl="0" indent="-381000" rtl="0">
              <a:spcBef>
                <a:spcPts val="0"/>
              </a:spcBef>
              <a:spcAft>
                <a:spcPts val="0"/>
              </a:spcAft>
              <a:buClr>
                <a:schemeClr val="accent1"/>
              </a:buClr>
              <a:buSzPts val="2400"/>
              <a:buFont typeface="IBM Plex Sans"/>
              <a:buChar char="▸"/>
              <a:defRPr sz="2400">
                <a:solidFill>
                  <a:schemeClr val="dk1"/>
                </a:solidFill>
                <a:latin typeface="IBM Plex Sans"/>
                <a:ea typeface="IBM Plex Sans"/>
                <a:cs typeface="IBM Plex Sans"/>
                <a:sym typeface="IBM Plex Sans"/>
              </a:defRPr>
            </a:lvl1pPr>
            <a:lvl2pPr marL="914400" lvl="1" indent="-381000" rtl="0">
              <a:spcBef>
                <a:spcPts val="600"/>
              </a:spcBef>
              <a:spcAft>
                <a:spcPts val="0"/>
              </a:spcAft>
              <a:buClr>
                <a:schemeClr val="accent1"/>
              </a:buClr>
              <a:buSzPts val="2400"/>
              <a:buFont typeface="IBM Plex Sans"/>
              <a:buChar char="▹"/>
              <a:defRPr sz="2400">
                <a:solidFill>
                  <a:schemeClr val="dk1"/>
                </a:solidFill>
                <a:latin typeface="IBM Plex Sans"/>
                <a:ea typeface="IBM Plex Sans"/>
                <a:cs typeface="IBM Plex Sans"/>
                <a:sym typeface="IBM Plex Sans"/>
              </a:defRPr>
            </a:lvl2pPr>
            <a:lvl3pPr marL="1371600" lvl="2"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3pPr>
            <a:lvl4pPr marL="1828800" lvl="3"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4pPr>
            <a:lvl5pPr marL="2286000" lvl="4"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5pPr>
            <a:lvl6pPr marL="2743200" lvl="5"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6pPr>
            <a:lvl7pPr marL="3200400" lvl="6"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7pPr>
            <a:lvl8pPr marL="3657600" lvl="7"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8pPr>
            <a:lvl9pPr marL="4114800" lvl="8" indent="-381000" rtl="0">
              <a:spcBef>
                <a:spcPts val="600"/>
              </a:spcBef>
              <a:spcAft>
                <a:spcPts val="600"/>
              </a:spcAft>
              <a:buClr>
                <a:schemeClr val="lt2"/>
              </a:buClr>
              <a:buSzPts val="2400"/>
              <a:buFont typeface="IBM Plex Sans"/>
              <a:buChar char="■"/>
              <a:defRPr sz="2400">
                <a:solidFill>
                  <a:schemeClr val="dk1"/>
                </a:solidFill>
                <a:latin typeface="IBM Plex Sans"/>
                <a:ea typeface="IBM Plex Sans"/>
                <a:cs typeface="IBM Plex Sans"/>
                <a:sym typeface="IBM Plex Sans"/>
              </a:defRPr>
            </a:lvl9pPr>
          </a:lstStyle>
          <a:p>
            <a:endParaRPr/>
          </a:p>
        </p:txBody>
      </p:sp>
      <p:sp>
        <p:nvSpPr>
          <p:cNvPr id="8" name="Google Shape;8;p1"/>
          <p:cNvSpPr txBox="1">
            <a:spLocks noGrp="1"/>
          </p:cNvSpPr>
          <p:nvPr>
            <p:ph type="sldNum" idx="12"/>
          </p:nvPr>
        </p:nvSpPr>
        <p:spPr>
          <a:xfrm>
            <a:off x="228600" y="4718604"/>
            <a:ext cx="369900" cy="251100"/>
          </a:xfrm>
          <a:prstGeom prst="rect">
            <a:avLst/>
          </a:prstGeom>
          <a:noFill/>
          <a:ln>
            <a:noFill/>
          </a:ln>
        </p:spPr>
        <p:txBody>
          <a:bodyPr spcFirstLastPara="1" wrap="square" lIns="0" tIns="0" rIns="0" bIns="0" anchor="ctr" anchorCtr="0">
            <a:noAutofit/>
          </a:bodyPr>
          <a:lstStyle>
            <a:lvl1pPr lvl="0" rtl="0">
              <a:buNone/>
              <a:defRPr b="1">
                <a:solidFill>
                  <a:schemeClr val="lt1"/>
                </a:solidFill>
                <a:latin typeface="IBM Plex Serif"/>
                <a:ea typeface="IBM Plex Serif"/>
                <a:cs typeface="IBM Plex Serif"/>
                <a:sym typeface="IBM Plex Serif"/>
              </a:defRPr>
            </a:lvl1pPr>
            <a:lvl2pPr lvl="1" rtl="0">
              <a:buNone/>
              <a:defRPr b="1">
                <a:solidFill>
                  <a:schemeClr val="lt1"/>
                </a:solidFill>
                <a:latin typeface="IBM Plex Serif"/>
                <a:ea typeface="IBM Plex Serif"/>
                <a:cs typeface="IBM Plex Serif"/>
                <a:sym typeface="IBM Plex Serif"/>
              </a:defRPr>
            </a:lvl2pPr>
            <a:lvl3pPr lvl="2" rtl="0">
              <a:buNone/>
              <a:defRPr b="1">
                <a:solidFill>
                  <a:schemeClr val="lt1"/>
                </a:solidFill>
                <a:latin typeface="IBM Plex Serif"/>
                <a:ea typeface="IBM Plex Serif"/>
                <a:cs typeface="IBM Plex Serif"/>
                <a:sym typeface="IBM Plex Serif"/>
              </a:defRPr>
            </a:lvl3pPr>
            <a:lvl4pPr lvl="3" rtl="0">
              <a:buNone/>
              <a:defRPr b="1">
                <a:solidFill>
                  <a:schemeClr val="lt1"/>
                </a:solidFill>
                <a:latin typeface="IBM Plex Serif"/>
                <a:ea typeface="IBM Plex Serif"/>
                <a:cs typeface="IBM Plex Serif"/>
                <a:sym typeface="IBM Plex Serif"/>
              </a:defRPr>
            </a:lvl4pPr>
            <a:lvl5pPr lvl="4" rtl="0">
              <a:buNone/>
              <a:defRPr b="1">
                <a:solidFill>
                  <a:schemeClr val="lt1"/>
                </a:solidFill>
                <a:latin typeface="IBM Plex Serif"/>
                <a:ea typeface="IBM Plex Serif"/>
                <a:cs typeface="IBM Plex Serif"/>
                <a:sym typeface="IBM Plex Serif"/>
              </a:defRPr>
            </a:lvl5pPr>
            <a:lvl6pPr lvl="5" rtl="0">
              <a:buNone/>
              <a:defRPr b="1">
                <a:solidFill>
                  <a:schemeClr val="lt1"/>
                </a:solidFill>
                <a:latin typeface="IBM Plex Serif"/>
                <a:ea typeface="IBM Plex Serif"/>
                <a:cs typeface="IBM Plex Serif"/>
                <a:sym typeface="IBM Plex Serif"/>
              </a:defRPr>
            </a:lvl6pPr>
            <a:lvl7pPr lvl="6" rtl="0">
              <a:buNone/>
              <a:defRPr b="1">
                <a:solidFill>
                  <a:schemeClr val="lt1"/>
                </a:solidFill>
                <a:latin typeface="IBM Plex Serif"/>
                <a:ea typeface="IBM Plex Serif"/>
                <a:cs typeface="IBM Plex Serif"/>
                <a:sym typeface="IBM Plex Serif"/>
              </a:defRPr>
            </a:lvl7pPr>
            <a:lvl8pPr lvl="7" rtl="0">
              <a:buNone/>
              <a:defRPr b="1">
                <a:solidFill>
                  <a:schemeClr val="lt1"/>
                </a:solidFill>
                <a:latin typeface="IBM Plex Serif"/>
                <a:ea typeface="IBM Plex Serif"/>
                <a:cs typeface="IBM Plex Serif"/>
                <a:sym typeface="IBM Plex Serif"/>
              </a:defRPr>
            </a:lvl8pPr>
            <a:lvl9pPr lvl="8" rtl="0">
              <a:buNone/>
              <a:defRPr b="1">
                <a:solidFill>
                  <a:schemeClr val="lt1"/>
                </a:solidFill>
                <a:latin typeface="IBM Plex Serif"/>
                <a:ea typeface="IBM Plex Serif"/>
                <a:cs typeface="IBM Plex Serif"/>
                <a:sym typeface="IBM Plex Serif"/>
              </a:defRPr>
            </a:lvl9pPr>
          </a:lstStyle>
          <a:p>
            <a:pPr marL="0" lvl="0" indent="0" algn="l"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61"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4"/>
          <p:cNvSpPr txBox="1">
            <a:spLocks noGrp="1"/>
          </p:cNvSpPr>
          <p:nvPr>
            <p:ph type="ctrTitle"/>
          </p:nvPr>
        </p:nvSpPr>
        <p:spPr>
          <a:xfrm>
            <a:off x="685800" y="660050"/>
            <a:ext cx="8350696" cy="4287964"/>
          </a:xfrm>
          <a:prstGeom prst="rect">
            <a:avLst/>
          </a:prstGeom>
        </p:spPr>
        <p:txBody>
          <a:bodyPr spcFirstLastPara="1" wrap="square" lIns="0" tIns="0" rIns="0" bIns="0" anchor="t" anchorCtr="0">
            <a:noAutofit/>
          </a:bodyPr>
          <a:lstStyle/>
          <a:p>
            <a:pPr algn="r"/>
            <a: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t>Administración estratégica</a:t>
            </a:r>
            <a:b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br>
            <a: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t>Diseño de directrices </a:t>
            </a:r>
            <a:b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br>
            <a: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t>Qué son y cómo impulsarlas</a:t>
            </a:r>
            <a:b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400" b="0" kern="1800" dirty="0">
                <a:solidFill>
                  <a:schemeClr val="tx1">
                    <a:lumMod val="50000"/>
                  </a:schemeClr>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40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r>
              <a:rPr lang="es-MX" sz="1600" b="0" kern="1800" dirty="0">
                <a:solidFill>
                  <a:schemeClr val="tx1">
                    <a:lumMod val="50000"/>
                  </a:schemeClr>
                </a:solidFill>
                <a:effectLst/>
                <a:latin typeface="+mj-lt"/>
                <a:ea typeface="Times New Roman" panose="02020603050405020304" pitchFamily="18" charset="0"/>
                <a:cs typeface="Times New Roman" panose="02020603050405020304" pitchFamily="18" charset="0"/>
              </a:rPr>
              <a:t>Formación </a:t>
            </a:r>
            <a:r>
              <a:rPr lang="es-MX" sz="1600" b="0" kern="1800" dirty="0">
                <a:solidFill>
                  <a:schemeClr val="tx1">
                    <a:lumMod val="50000"/>
                  </a:schemeClr>
                </a:solidFill>
                <a:latin typeface="+mj-lt"/>
                <a:ea typeface="Times New Roman" panose="02020603050405020304" pitchFamily="18" charset="0"/>
                <a:cs typeface="Times New Roman" panose="02020603050405020304" pitchFamily="18" charset="0"/>
              </a:rPr>
              <a:t>agost</a:t>
            </a:r>
            <a:r>
              <a:rPr lang="es-MX" sz="1600" b="0" kern="1800" dirty="0">
                <a:solidFill>
                  <a:schemeClr val="tx1">
                    <a:lumMod val="50000"/>
                  </a:schemeClr>
                </a:solidFill>
                <a:effectLst/>
                <a:latin typeface="+mj-lt"/>
                <a:ea typeface="Times New Roman" panose="02020603050405020304" pitchFamily="18" charset="0"/>
                <a:cs typeface="Times New Roman" panose="02020603050405020304" pitchFamily="18" charset="0"/>
              </a:rPr>
              <a:t>o 2024</a:t>
            </a:r>
            <a:br>
              <a:rPr lang="es-MX" sz="1600" dirty="0">
                <a:solidFill>
                  <a:schemeClr val="tx1">
                    <a:lumMod val="50000"/>
                  </a:schemeClr>
                </a:solidFill>
                <a:effectLst/>
                <a:latin typeface="+mj-lt"/>
                <a:ea typeface="Calibri" panose="020F0502020204030204" pitchFamily="34" charset="0"/>
                <a:cs typeface="Times New Roman" panose="02020603050405020304" pitchFamily="18" charset="0"/>
              </a:rPr>
            </a:br>
            <a:endParaRPr sz="1600" dirty="0">
              <a:solidFill>
                <a:schemeClr val="tx1">
                  <a:lumMod val="50000"/>
                </a:schemeClr>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87C331E2-5EB7-9FAF-3EB6-D55EE747E0FE}"/>
              </a:ext>
            </a:extLst>
          </p:cNvPr>
          <p:cNvSpPr>
            <a:spLocks noChangeArrowheads="1"/>
          </p:cNvSpPr>
          <p:nvPr/>
        </p:nvSpPr>
        <p:spPr bwMode="auto">
          <a:xfrm>
            <a:off x="467544" y="627534"/>
            <a:ext cx="3960440" cy="588963"/>
          </a:xfrm>
          <a:prstGeom prst="rect">
            <a:avLst/>
          </a:prstGeom>
          <a:gradFill rotWithShape="1">
            <a:gsLst>
              <a:gs pos="0">
                <a:srgbClr val="C0C0C0"/>
              </a:gs>
              <a:gs pos="100000">
                <a:srgbClr val="FFFFFF"/>
              </a:gs>
            </a:gsLst>
            <a:lin ang="5400000" scaled="1"/>
          </a:gra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buFont typeface="Wingdings" pitchFamily="2" charset="2"/>
              <a:buNone/>
            </a:pPr>
            <a:r>
              <a:rPr lang="es-ES" sz="3200" dirty="0">
                <a:solidFill>
                  <a:srgbClr val="000066"/>
                </a:solidFill>
                <a:latin typeface="Cooper Lt BT" pitchFamily="18" charset="0"/>
              </a:rPr>
              <a:t>PLANEACIÓN</a:t>
            </a:r>
            <a:endParaRPr lang="es-ES" sz="3200" dirty="0">
              <a:solidFill>
                <a:srgbClr val="000066"/>
              </a:solidFill>
            </a:endParaRPr>
          </a:p>
        </p:txBody>
      </p:sp>
      <p:sp>
        <p:nvSpPr>
          <p:cNvPr id="6" name="CuadroTexto 5">
            <a:extLst>
              <a:ext uri="{FF2B5EF4-FFF2-40B4-BE49-F238E27FC236}">
                <a16:creationId xmlns:a16="http://schemas.microsoft.com/office/drawing/2014/main" id="{D45685E9-DBB4-AD17-3300-83C6F22AFE22}"/>
              </a:ext>
            </a:extLst>
          </p:cNvPr>
          <p:cNvSpPr txBox="1"/>
          <p:nvPr/>
        </p:nvSpPr>
        <p:spPr>
          <a:xfrm>
            <a:off x="467544" y="1491630"/>
            <a:ext cx="8136904" cy="707886"/>
          </a:xfrm>
          <a:prstGeom prst="rect">
            <a:avLst/>
          </a:prstGeom>
          <a:noFill/>
        </p:spPr>
        <p:txBody>
          <a:bodyPr wrap="square">
            <a:spAutoFit/>
          </a:bodyPr>
          <a:lstStyle/>
          <a:p>
            <a:pPr algn="just">
              <a:spcBef>
                <a:spcPct val="50000"/>
              </a:spcBef>
              <a:buFont typeface="Wingdings" pitchFamily="2" charset="2"/>
              <a:buNone/>
            </a:pPr>
            <a:r>
              <a:rPr lang="es-ES" sz="2000" dirty="0">
                <a:solidFill>
                  <a:schemeClr val="tx2"/>
                </a:solidFill>
                <a:latin typeface="+mj-lt"/>
              </a:rPr>
              <a:t>La planeación es el proceso que nos ayudará a  llegar a un objetivo, dándonos   el tiempo y los recursos necesarios para llegar a él.</a:t>
            </a:r>
          </a:p>
        </p:txBody>
      </p:sp>
      <p:sp>
        <p:nvSpPr>
          <p:cNvPr id="7" name="Rectangle 14">
            <a:extLst>
              <a:ext uri="{FF2B5EF4-FFF2-40B4-BE49-F238E27FC236}">
                <a16:creationId xmlns:a16="http://schemas.microsoft.com/office/drawing/2014/main" id="{1089035F-6B52-92D3-80B1-4B1FEC69DCFF}"/>
              </a:ext>
            </a:extLst>
          </p:cNvPr>
          <p:cNvSpPr>
            <a:spLocks noChangeArrowheads="1"/>
          </p:cNvSpPr>
          <p:nvPr/>
        </p:nvSpPr>
        <p:spPr bwMode="auto">
          <a:xfrm>
            <a:off x="4419602" y="1308273"/>
            <a:ext cx="1219200" cy="30777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rgbClr val="A5002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dirty="0">
                <a:solidFill>
                  <a:srgbClr val="006600"/>
                </a:solidFill>
                <a:latin typeface="Cooper Lt BT" pitchFamily="18" charset="0"/>
              </a:rPr>
              <a:t>¿</a:t>
            </a:r>
            <a:r>
              <a:rPr lang="es-ES" dirty="0">
                <a:solidFill>
                  <a:schemeClr val="accent1">
                    <a:lumMod val="60000"/>
                    <a:lumOff val="40000"/>
                  </a:schemeClr>
                </a:solidFill>
                <a:latin typeface="Cooper Lt BT" pitchFamily="18" charset="0"/>
              </a:rPr>
              <a:t>Qué es?</a:t>
            </a:r>
            <a:endParaRPr lang="es-ES" dirty="0">
              <a:solidFill>
                <a:schemeClr val="accent1">
                  <a:lumMod val="60000"/>
                  <a:lumOff val="40000"/>
                </a:schemeClr>
              </a:solidFill>
            </a:endParaRPr>
          </a:p>
        </p:txBody>
      </p:sp>
      <p:sp>
        <p:nvSpPr>
          <p:cNvPr id="9" name="CuadroTexto 8">
            <a:extLst>
              <a:ext uri="{FF2B5EF4-FFF2-40B4-BE49-F238E27FC236}">
                <a16:creationId xmlns:a16="http://schemas.microsoft.com/office/drawing/2014/main" id="{CF27D8D5-E24A-453E-18C3-41808E439E12}"/>
              </a:ext>
            </a:extLst>
          </p:cNvPr>
          <p:cNvSpPr txBox="1"/>
          <p:nvPr/>
        </p:nvSpPr>
        <p:spPr>
          <a:xfrm>
            <a:off x="2046767" y="2419191"/>
            <a:ext cx="4731488" cy="307777"/>
          </a:xfrm>
          <a:prstGeom prst="rect">
            <a:avLst/>
          </a:prstGeom>
          <a:noFill/>
        </p:spPr>
        <p:txBody>
          <a:bodyPr wrap="square">
            <a:spAutoFit/>
          </a:bodyPr>
          <a:lstStyle/>
          <a:p>
            <a:pPr algn="ctr">
              <a:spcBef>
                <a:spcPct val="50000"/>
              </a:spcBef>
              <a:buFont typeface="Wingdings" pitchFamily="2" charset="2"/>
              <a:buNone/>
            </a:pPr>
            <a:r>
              <a:rPr lang="es-ES" dirty="0">
                <a:solidFill>
                  <a:schemeClr val="accent1">
                    <a:lumMod val="60000"/>
                    <a:lumOff val="40000"/>
                  </a:schemeClr>
                </a:solidFill>
                <a:latin typeface="Cooper Lt BT" pitchFamily="18" charset="0"/>
              </a:rPr>
              <a:t>¿Para qué sirve?</a:t>
            </a:r>
            <a:endParaRPr lang="es-ES" dirty="0">
              <a:solidFill>
                <a:schemeClr val="accent1">
                  <a:lumMod val="60000"/>
                  <a:lumOff val="40000"/>
                </a:schemeClr>
              </a:solidFill>
            </a:endParaRPr>
          </a:p>
        </p:txBody>
      </p:sp>
      <p:sp>
        <p:nvSpPr>
          <p:cNvPr id="11" name="CuadroTexto 10">
            <a:extLst>
              <a:ext uri="{FF2B5EF4-FFF2-40B4-BE49-F238E27FC236}">
                <a16:creationId xmlns:a16="http://schemas.microsoft.com/office/drawing/2014/main" id="{B6D5AA08-F6F2-A82A-25D0-DAA8392E97D5}"/>
              </a:ext>
            </a:extLst>
          </p:cNvPr>
          <p:cNvSpPr txBox="1"/>
          <p:nvPr/>
        </p:nvSpPr>
        <p:spPr>
          <a:xfrm>
            <a:off x="467544" y="2962031"/>
            <a:ext cx="8136904" cy="1323439"/>
          </a:xfrm>
          <a:prstGeom prst="rect">
            <a:avLst/>
          </a:prstGeom>
          <a:noFill/>
        </p:spPr>
        <p:txBody>
          <a:bodyPr wrap="square">
            <a:spAutoFit/>
          </a:bodyPr>
          <a:lstStyle/>
          <a:p>
            <a:pPr algn="just">
              <a:spcBef>
                <a:spcPct val="50000"/>
              </a:spcBef>
              <a:buFont typeface="Wingdings" pitchFamily="2" charset="2"/>
              <a:buNone/>
            </a:pPr>
            <a:r>
              <a:rPr lang="es-ES" sz="2000" dirty="0">
                <a:solidFill>
                  <a:schemeClr val="tx2"/>
                </a:solidFill>
                <a:latin typeface="+mj-lt"/>
              </a:rPr>
              <a:t>La planeación sirve para fijar el curso concreto de acción que ha de seguirse, estableciendo los principios que habrán de orientarlo, la secuencia de operaciones que se deben de realizar y la determinación de tiempos necesarios para llegar a la realización.</a:t>
            </a:r>
          </a:p>
        </p:txBody>
      </p:sp>
      <p:sp>
        <p:nvSpPr>
          <p:cNvPr id="12" name="AutoShape 9">
            <a:extLst>
              <a:ext uri="{FF2B5EF4-FFF2-40B4-BE49-F238E27FC236}">
                <a16:creationId xmlns:a16="http://schemas.microsoft.com/office/drawing/2014/main" id="{0767E4A7-B25D-B3FF-B344-A636F3CAB8A2}"/>
              </a:ext>
            </a:extLst>
          </p:cNvPr>
          <p:cNvSpPr>
            <a:spLocks noChangeArrowheads="1"/>
          </p:cNvSpPr>
          <p:nvPr/>
        </p:nvSpPr>
        <p:spPr bwMode="auto">
          <a:xfrm rot="5400000">
            <a:off x="5368667" y="1079673"/>
            <a:ext cx="540270" cy="457200"/>
          </a:xfrm>
          <a:prstGeom prst="rightArrow">
            <a:avLst>
              <a:gd name="adj1" fmla="val 50000"/>
              <a:gd name="adj2" fmla="val 62500"/>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s-MX"/>
          </a:p>
        </p:txBody>
      </p:sp>
      <p:sp>
        <p:nvSpPr>
          <p:cNvPr id="13" name="AutoShape 9">
            <a:extLst>
              <a:ext uri="{FF2B5EF4-FFF2-40B4-BE49-F238E27FC236}">
                <a16:creationId xmlns:a16="http://schemas.microsoft.com/office/drawing/2014/main" id="{642E6E62-5188-68E4-42C5-FA29C30FA689}"/>
              </a:ext>
            </a:extLst>
          </p:cNvPr>
          <p:cNvSpPr>
            <a:spLocks noChangeArrowheads="1"/>
          </p:cNvSpPr>
          <p:nvPr/>
        </p:nvSpPr>
        <p:spPr bwMode="auto">
          <a:xfrm rot="5400000">
            <a:off x="5140067" y="2424408"/>
            <a:ext cx="540270" cy="457200"/>
          </a:xfrm>
          <a:prstGeom prst="rightArrow">
            <a:avLst>
              <a:gd name="adj1" fmla="val 50000"/>
              <a:gd name="adj2" fmla="val 62500"/>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s-MX"/>
          </a:p>
        </p:txBody>
      </p:sp>
    </p:spTree>
    <p:extLst>
      <p:ext uri="{BB962C8B-B14F-4D97-AF65-F5344CB8AC3E}">
        <p14:creationId xmlns:p14="http://schemas.microsoft.com/office/powerpoint/2010/main" val="211540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54" presetClass="entr" presetSubtype="0" accel="100000" fill="hold" grpId="0" nodeType="withEffect">
                                  <p:stCondLst>
                                    <p:cond delay="100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strVal val="#ppt_w*0.05"/>
                                          </p:val>
                                        </p:tav>
                                        <p:tav tm="100000">
                                          <p:val>
                                            <p:strVal val="#ppt_w"/>
                                          </p:val>
                                        </p:tav>
                                      </p:tavLst>
                                    </p:anim>
                                    <p:anim calcmode="lin" valueType="num">
                                      <p:cBhvr>
                                        <p:cTn id="11" dur="500" fill="hold"/>
                                        <p:tgtEl>
                                          <p:spTgt spid="7"/>
                                        </p:tgtEl>
                                        <p:attrNameLst>
                                          <p:attrName>ppt_h</p:attrName>
                                        </p:attrNameLst>
                                      </p:cBhvr>
                                      <p:tavLst>
                                        <p:tav tm="0">
                                          <p:val>
                                            <p:strVal val="#ppt_h"/>
                                          </p:val>
                                        </p:tav>
                                        <p:tav tm="100000">
                                          <p:val>
                                            <p:strVal val="#ppt_h"/>
                                          </p:val>
                                        </p:tav>
                                      </p:tavLst>
                                    </p:anim>
                                    <p:anim calcmode="lin" valueType="num">
                                      <p:cBhvr>
                                        <p:cTn id="12" dur="500" fill="hold"/>
                                        <p:tgtEl>
                                          <p:spTgt spid="7"/>
                                        </p:tgtEl>
                                        <p:attrNameLst>
                                          <p:attrName>ppt_x</p:attrName>
                                        </p:attrNameLst>
                                      </p:cBhvr>
                                      <p:tavLst>
                                        <p:tav tm="0">
                                          <p:val>
                                            <p:strVal val="#ppt_x-.2"/>
                                          </p:val>
                                        </p:tav>
                                        <p:tav tm="100000">
                                          <p:val>
                                            <p:strVal val="#ppt_x"/>
                                          </p:val>
                                        </p:tav>
                                      </p:tavLst>
                                    </p:anim>
                                    <p:anim calcmode="lin" valueType="num">
                                      <p:cBhvr>
                                        <p:cTn id="13" dur="500" fill="hold"/>
                                        <p:tgtEl>
                                          <p:spTgt spid="7"/>
                                        </p:tgtEl>
                                        <p:attrNameLst>
                                          <p:attrName>ppt_y</p:attrName>
                                        </p:attrNameLst>
                                      </p:cBhvr>
                                      <p:tavLst>
                                        <p:tav tm="0">
                                          <p:val>
                                            <p:strVal val="#ppt_y"/>
                                          </p:val>
                                        </p:tav>
                                        <p:tav tm="100000">
                                          <p:val>
                                            <p:strVal val="#ppt_y"/>
                                          </p:val>
                                        </p:tav>
                                      </p:tavLst>
                                    </p:anim>
                                    <p:animEffect transition="in" filter="fade">
                                      <p:cBhvr>
                                        <p:cTn id="14" dur="500"/>
                                        <p:tgtEl>
                                          <p:spTgt spid="7"/>
                                        </p:tgtEl>
                                      </p:cBhvr>
                                    </p:animEffect>
                                  </p:childTnLst>
                                </p:cTn>
                              </p:par>
                            </p:childTnLst>
                          </p:cTn>
                        </p:par>
                        <p:par>
                          <p:cTn id="15" fill="hold">
                            <p:stCondLst>
                              <p:cond delay="1500"/>
                            </p:stCondLst>
                            <p:childTnLst>
                              <p:par>
                                <p:cTn id="16" presetID="48" presetClass="entr" presetSubtype="0" accel="50000" fill="hold" grpId="0" nodeType="afterEffect">
                                  <p:stCondLst>
                                    <p:cond delay="1000"/>
                                  </p:stCondLst>
                                  <p:childTnLst>
                                    <p:set>
                                      <p:cBhvr>
                                        <p:cTn id="17" dur="1" fill="hold">
                                          <p:stCondLst>
                                            <p:cond delay="0"/>
                                          </p:stCondLst>
                                        </p:cTn>
                                        <p:tgtEl>
                                          <p:spTgt spid="12"/>
                                        </p:tgtEl>
                                        <p:attrNameLst>
                                          <p:attrName>style.visibility</p:attrName>
                                        </p:attrNameLst>
                                      </p:cBhvr>
                                      <p:to>
                                        <p:strVal val="visible"/>
                                      </p:to>
                                    </p:set>
                                    <p:anim calcmode="lin" valueType="num">
                                      <p:cBhvr>
                                        <p:cTn id="18"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9"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20" dur="1000" fill="hold"/>
                                        <p:tgtEl>
                                          <p:spTgt spid="12"/>
                                        </p:tgtEl>
                                        <p:attrNameLst>
                                          <p:attrName>ppt_y</p:attrName>
                                        </p:attrNameLst>
                                      </p:cBhvr>
                                      <p:tavLst>
                                        <p:tav tm="0">
                                          <p:val>
                                            <p:strVal val="#ppt_y"/>
                                          </p:val>
                                        </p:tav>
                                        <p:tav tm="100000">
                                          <p:val>
                                            <p:strVal val="#ppt_y"/>
                                          </p:val>
                                        </p:tav>
                                      </p:tavLst>
                                    </p:anim>
                                    <p:animEffect transition="in" filter="fade">
                                      <p:cBhvr>
                                        <p:cTn id="21" dur="1000"/>
                                        <p:tgtEl>
                                          <p:spTgt spid="12"/>
                                        </p:tgtEl>
                                      </p:cBhvr>
                                    </p:animEffect>
                                  </p:childTnLst>
                                </p:cTn>
                              </p:par>
                            </p:childTnLst>
                          </p:cTn>
                        </p:par>
                        <p:par>
                          <p:cTn id="22" fill="hold">
                            <p:stCondLst>
                              <p:cond delay="3500"/>
                            </p:stCondLst>
                            <p:childTnLst>
                              <p:par>
                                <p:cTn id="23" presetID="48" presetClass="entr" presetSubtype="0" accel="50000" fill="hold" grpId="0" nodeType="afterEffect">
                                  <p:stCondLst>
                                    <p:cond delay="100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6"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27" dur="1000" fill="hold"/>
                                        <p:tgtEl>
                                          <p:spTgt spid="13"/>
                                        </p:tgtEl>
                                        <p:attrNameLst>
                                          <p:attrName>ppt_y</p:attrName>
                                        </p:attrNameLst>
                                      </p:cBhvr>
                                      <p:tavLst>
                                        <p:tav tm="0">
                                          <p:val>
                                            <p:strVal val="#ppt_y"/>
                                          </p:val>
                                        </p:tav>
                                        <p:tav tm="100000">
                                          <p:val>
                                            <p:strVal val="#ppt_y"/>
                                          </p:val>
                                        </p:tav>
                                      </p:tavLst>
                                    </p:anim>
                                    <p:animEffect transition="in" filter="fade">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580199EB-F625-A19B-E7D6-E45CC3FF2EA8}"/>
              </a:ext>
            </a:extLst>
          </p:cNvPr>
          <p:cNvSpPr>
            <a:spLocks noGrp="1"/>
          </p:cNvSpPr>
          <p:nvPr>
            <p:ph type="subTitle" idx="1"/>
          </p:nvPr>
        </p:nvSpPr>
        <p:spPr>
          <a:xfrm>
            <a:off x="467544" y="411510"/>
            <a:ext cx="8208912" cy="4248472"/>
          </a:xfrm>
        </p:spPr>
        <p:txBody>
          <a:bodyPr/>
          <a:lstStyle/>
          <a:p>
            <a:pPr>
              <a:lnSpc>
                <a:spcPct val="90000"/>
              </a:lnSpc>
            </a:pPr>
            <a:endParaRPr lang="es-ES" dirty="0">
              <a:solidFill>
                <a:schemeClr val="tx2"/>
              </a:solidFill>
              <a:latin typeface="Cooper Blk BT" pitchFamily="18" charset="0"/>
            </a:endParaRPr>
          </a:p>
          <a:p>
            <a:pPr>
              <a:lnSpc>
                <a:spcPct val="90000"/>
              </a:lnSpc>
            </a:pPr>
            <a:r>
              <a:rPr lang="es-ES" sz="3200" dirty="0">
                <a:solidFill>
                  <a:schemeClr val="tx2"/>
                </a:solidFill>
                <a:latin typeface="+mj-lt"/>
              </a:rPr>
              <a:t>Planeación </a:t>
            </a:r>
          </a:p>
          <a:p>
            <a:pPr>
              <a:lnSpc>
                <a:spcPct val="90000"/>
              </a:lnSpc>
            </a:pPr>
            <a:endParaRPr lang="es-ES" dirty="0">
              <a:solidFill>
                <a:schemeClr val="tx2"/>
              </a:solidFill>
              <a:latin typeface="Cooper Blk BT" pitchFamily="18" charset="0"/>
            </a:endParaRPr>
          </a:p>
          <a:p>
            <a:pPr>
              <a:lnSpc>
                <a:spcPct val="90000"/>
              </a:lnSpc>
            </a:pPr>
            <a:r>
              <a:rPr lang="es-ES" dirty="0">
                <a:solidFill>
                  <a:schemeClr val="tx2"/>
                </a:solidFill>
                <a:latin typeface="+mj-lt"/>
              </a:rPr>
              <a:t>Que 		–	fijar objetivo </a:t>
            </a:r>
          </a:p>
          <a:p>
            <a:pPr>
              <a:lnSpc>
                <a:spcPct val="90000"/>
              </a:lnSpc>
            </a:pPr>
            <a:r>
              <a:rPr lang="es-ES" dirty="0">
                <a:solidFill>
                  <a:schemeClr val="tx2"/>
                </a:solidFill>
                <a:latin typeface="+mj-lt"/>
              </a:rPr>
              <a:t>Como 		– 	procedimiento</a:t>
            </a:r>
          </a:p>
          <a:p>
            <a:pPr>
              <a:lnSpc>
                <a:spcPct val="90000"/>
              </a:lnSpc>
            </a:pPr>
            <a:r>
              <a:rPr lang="es-ES" dirty="0">
                <a:solidFill>
                  <a:schemeClr val="tx2"/>
                </a:solidFill>
                <a:latin typeface="+mj-lt"/>
              </a:rPr>
              <a:t>Cuando 	– 	fecha </a:t>
            </a:r>
          </a:p>
          <a:p>
            <a:pPr>
              <a:lnSpc>
                <a:spcPct val="90000"/>
              </a:lnSpc>
            </a:pPr>
            <a:r>
              <a:rPr lang="es-ES" dirty="0">
                <a:solidFill>
                  <a:schemeClr val="tx2"/>
                </a:solidFill>
                <a:latin typeface="+mj-lt"/>
              </a:rPr>
              <a:t>Donde 	– 	lugar </a:t>
            </a:r>
          </a:p>
          <a:p>
            <a:pPr>
              <a:lnSpc>
                <a:spcPct val="90000"/>
              </a:lnSpc>
            </a:pPr>
            <a:r>
              <a:rPr lang="es-ES" dirty="0">
                <a:solidFill>
                  <a:schemeClr val="tx2"/>
                </a:solidFill>
                <a:latin typeface="+mj-lt"/>
              </a:rPr>
              <a:t>Porque 	– 	intención, utilidad </a:t>
            </a:r>
          </a:p>
          <a:p>
            <a:pPr>
              <a:lnSpc>
                <a:spcPct val="90000"/>
              </a:lnSpc>
            </a:pPr>
            <a:r>
              <a:rPr lang="es-ES" dirty="0">
                <a:solidFill>
                  <a:schemeClr val="tx2"/>
                </a:solidFill>
                <a:latin typeface="+mj-lt"/>
              </a:rPr>
              <a:t>Quien 		– 	responsables </a:t>
            </a:r>
          </a:p>
          <a:p>
            <a:pPr>
              <a:lnSpc>
                <a:spcPct val="90000"/>
              </a:lnSpc>
            </a:pPr>
            <a:r>
              <a:rPr lang="es-ES" dirty="0">
                <a:solidFill>
                  <a:schemeClr val="tx2"/>
                </a:solidFill>
                <a:latin typeface="+mj-lt"/>
              </a:rPr>
              <a:t>Hablar de los indicadores como elementos de medición </a:t>
            </a:r>
          </a:p>
          <a:p>
            <a:endParaRPr lang="es-MX" dirty="0"/>
          </a:p>
        </p:txBody>
      </p:sp>
    </p:spTree>
    <p:extLst>
      <p:ext uri="{BB962C8B-B14F-4D97-AF65-F5344CB8AC3E}">
        <p14:creationId xmlns:p14="http://schemas.microsoft.com/office/powerpoint/2010/main" val="3630896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E859340A-6D61-ED7E-29B7-9E5DAF7348D0}"/>
              </a:ext>
            </a:extLst>
          </p:cNvPr>
          <p:cNvSpPr>
            <a:spLocks noGrp="1"/>
          </p:cNvSpPr>
          <p:nvPr>
            <p:ph type="subTitle" idx="1"/>
          </p:nvPr>
        </p:nvSpPr>
        <p:spPr>
          <a:xfrm>
            <a:off x="467544" y="411510"/>
            <a:ext cx="8280920" cy="4320479"/>
          </a:xfrm>
        </p:spPr>
        <p:txBody>
          <a:bodyPr/>
          <a:lstStyle/>
          <a:p>
            <a:pPr>
              <a:tabLst>
                <a:tab pos="676275" algn="l"/>
              </a:tabLst>
            </a:pPr>
            <a:endParaRPr lang="es-ES" sz="2400" dirty="0">
              <a:solidFill>
                <a:schemeClr val="bg1">
                  <a:lumMod val="95000"/>
                </a:schemeClr>
              </a:solidFill>
              <a:latin typeface="Cooper Lt BT" pitchFamily="18" charset="0"/>
            </a:endParaRPr>
          </a:p>
          <a:p>
            <a:pPr>
              <a:tabLst>
                <a:tab pos="676275" algn="l"/>
              </a:tabLst>
            </a:pPr>
            <a:r>
              <a:rPr lang="es-ES" sz="2400" b="1" dirty="0">
                <a:solidFill>
                  <a:schemeClr val="tx2"/>
                </a:solidFill>
                <a:latin typeface="+mj-lt"/>
              </a:rPr>
              <a:t>En el proceso de planeación se deben de tomar en lo siguiente:</a:t>
            </a:r>
          </a:p>
          <a:p>
            <a:pPr>
              <a:tabLst>
                <a:tab pos="676275" algn="l"/>
              </a:tabLst>
            </a:pPr>
            <a:endParaRPr lang="es-ES" dirty="0">
              <a:solidFill>
                <a:schemeClr val="bg1">
                  <a:lumMod val="95000"/>
                </a:schemeClr>
              </a:solidFill>
              <a:latin typeface="+mj-lt"/>
            </a:endParaRPr>
          </a:p>
          <a:p>
            <a:pPr>
              <a:tabLst>
                <a:tab pos="676275" algn="l"/>
              </a:tabLst>
            </a:pPr>
            <a:endParaRPr lang="es-ES" sz="2400" dirty="0">
              <a:solidFill>
                <a:schemeClr val="bg1">
                  <a:lumMod val="95000"/>
                </a:schemeClr>
              </a:solidFill>
              <a:latin typeface="+mj-lt"/>
            </a:endParaRPr>
          </a:p>
          <a:p>
            <a:pPr>
              <a:tabLst>
                <a:tab pos="676275" algn="l"/>
              </a:tabLst>
            </a:pPr>
            <a:r>
              <a:rPr lang="es-ES" sz="2400" dirty="0">
                <a:solidFill>
                  <a:schemeClr val="bg1">
                    <a:lumMod val="95000"/>
                  </a:schemeClr>
                </a:solidFill>
                <a:latin typeface="+mj-lt"/>
              </a:rPr>
              <a:t>Fijar objetivos</a:t>
            </a:r>
          </a:p>
          <a:p>
            <a:pPr>
              <a:tabLst>
                <a:tab pos="676275" algn="l"/>
              </a:tabLst>
            </a:pPr>
            <a:endParaRPr lang="es-ES" sz="2400" dirty="0">
              <a:solidFill>
                <a:schemeClr val="bg1">
                  <a:lumMod val="95000"/>
                </a:schemeClr>
              </a:solidFill>
              <a:latin typeface="+mj-lt"/>
            </a:endParaRPr>
          </a:p>
          <a:p>
            <a:pPr>
              <a:tabLst>
                <a:tab pos="676275" algn="l"/>
              </a:tabLst>
            </a:pPr>
            <a:r>
              <a:rPr lang="es-ES" sz="2400" dirty="0">
                <a:solidFill>
                  <a:schemeClr val="bg1">
                    <a:lumMod val="95000"/>
                  </a:schemeClr>
                </a:solidFill>
                <a:latin typeface="+mj-lt"/>
              </a:rPr>
              <a:t>Establecer políticas y procedimientos </a:t>
            </a:r>
          </a:p>
          <a:p>
            <a:pPr>
              <a:tabLst>
                <a:tab pos="676275" algn="l"/>
              </a:tabLst>
            </a:pPr>
            <a:endParaRPr lang="es-ES" sz="2400" dirty="0">
              <a:solidFill>
                <a:schemeClr val="bg1">
                  <a:lumMod val="95000"/>
                </a:schemeClr>
              </a:solidFill>
              <a:latin typeface="+mj-lt"/>
            </a:endParaRPr>
          </a:p>
          <a:p>
            <a:pPr>
              <a:tabLst>
                <a:tab pos="676275" algn="l"/>
              </a:tabLst>
            </a:pPr>
            <a:r>
              <a:rPr lang="es-ES" sz="2400" dirty="0">
                <a:solidFill>
                  <a:schemeClr val="bg1">
                    <a:lumMod val="95000"/>
                  </a:schemeClr>
                </a:solidFill>
                <a:latin typeface="+mj-lt"/>
              </a:rPr>
              <a:t>Asignar responsabilidades</a:t>
            </a:r>
          </a:p>
          <a:p>
            <a:endParaRPr lang="es-MX" dirty="0"/>
          </a:p>
        </p:txBody>
      </p:sp>
    </p:spTree>
    <p:extLst>
      <p:ext uri="{BB962C8B-B14F-4D97-AF65-F5344CB8AC3E}">
        <p14:creationId xmlns:p14="http://schemas.microsoft.com/office/powerpoint/2010/main" val="2499898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8200A73-02EB-78F3-B1F3-F48A0D52B107}"/>
              </a:ext>
            </a:extLst>
          </p:cNvPr>
          <p:cNvSpPr>
            <a:spLocks noGrp="1"/>
          </p:cNvSpPr>
          <p:nvPr>
            <p:ph type="subTitle" idx="1"/>
          </p:nvPr>
        </p:nvSpPr>
        <p:spPr>
          <a:xfrm>
            <a:off x="467544" y="267494"/>
            <a:ext cx="8352928" cy="4680519"/>
          </a:xfrm>
        </p:spPr>
        <p:txBody>
          <a:bodyPr/>
          <a:lstStyle/>
          <a:p>
            <a:r>
              <a:rPr lang="es-ES" dirty="0">
                <a:solidFill>
                  <a:schemeClr val="tx2"/>
                </a:solidFill>
                <a:latin typeface="+mj-lt"/>
              </a:rPr>
              <a:t>FIJAR OBJETIVOS  ESPECÍFICOS </a:t>
            </a:r>
          </a:p>
          <a:p>
            <a:endParaRPr lang="es-ES" sz="3600" b="1" dirty="0">
              <a:solidFill>
                <a:schemeClr val="tx2"/>
              </a:solidFill>
              <a:latin typeface="+mj-lt"/>
            </a:endParaRPr>
          </a:p>
          <a:p>
            <a:r>
              <a:rPr lang="es-ES" sz="3600" dirty="0">
                <a:solidFill>
                  <a:schemeClr val="tx2"/>
                </a:solidFill>
                <a:latin typeface="+mj-lt"/>
              </a:rPr>
              <a:t>Para que un objetivo sea específico, debe de mencionar claramente qué es lo que debe de realizarse, cuándo debe de realizarse y cómo va a evaluarse.</a:t>
            </a:r>
          </a:p>
          <a:p>
            <a:endParaRPr lang="es-ES" sz="2400" b="1" dirty="0">
              <a:solidFill>
                <a:schemeClr val="tx2"/>
              </a:solidFill>
              <a:latin typeface="Cooper Lt BT" pitchFamily="18" charset="0"/>
            </a:endParaRPr>
          </a:p>
          <a:p>
            <a:endParaRPr lang="es-MX" dirty="0"/>
          </a:p>
        </p:txBody>
      </p:sp>
    </p:spTree>
    <p:extLst>
      <p:ext uri="{BB962C8B-B14F-4D97-AF65-F5344CB8AC3E}">
        <p14:creationId xmlns:p14="http://schemas.microsoft.com/office/powerpoint/2010/main" val="3095955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F3C24D4B-F070-CEB6-8BB5-F59FF93605DE}"/>
              </a:ext>
            </a:extLst>
          </p:cNvPr>
          <p:cNvSpPr>
            <a:spLocks noGrp="1"/>
          </p:cNvSpPr>
          <p:nvPr>
            <p:ph type="subTitle" idx="1"/>
          </p:nvPr>
        </p:nvSpPr>
        <p:spPr>
          <a:xfrm>
            <a:off x="539552" y="339502"/>
            <a:ext cx="8136904" cy="4392487"/>
          </a:xfrm>
        </p:spPr>
        <p:txBody>
          <a:bodyPr/>
          <a:lstStyle/>
          <a:p>
            <a:r>
              <a:rPr lang="es-MX" sz="3200" dirty="0">
                <a:latin typeface="+mj-lt"/>
              </a:rPr>
              <a:t>Fija Objetivos  Consistentes</a:t>
            </a:r>
          </a:p>
          <a:p>
            <a:endParaRPr lang="es-MX" sz="3200" dirty="0">
              <a:latin typeface="+mj-lt"/>
            </a:endParaRPr>
          </a:p>
          <a:p>
            <a:r>
              <a:rPr lang="es-ES" sz="3600" dirty="0">
                <a:solidFill>
                  <a:schemeClr val="tx2"/>
                </a:solidFill>
                <a:latin typeface="+mj-lt"/>
              </a:rPr>
              <a:t>Para que un objetivo sea consistente debe de estar de acuerdo con los objetivos y políticas generales de la compañía. Debe de concordar en tanto en términos de asunto como  de prioridad.</a:t>
            </a:r>
          </a:p>
          <a:p>
            <a:endParaRPr lang="es-MX" dirty="0"/>
          </a:p>
        </p:txBody>
      </p:sp>
    </p:spTree>
    <p:extLst>
      <p:ext uri="{BB962C8B-B14F-4D97-AF65-F5344CB8AC3E}">
        <p14:creationId xmlns:p14="http://schemas.microsoft.com/office/powerpoint/2010/main" val="4191910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A52BB40-768D-AF7B-2738-07BDD6368051}"/>
              </a:ext>
            </a:extLst>
          </p:cNvPr>
          <p:cNvSpPr>
            <a:spLocks noGrp="1"/>
          </p:cNvSpPr>
          <p:nvPr>
            <p:ph type="ctrTitle"/>
          </p:nvPr>
        </p:nvSpPr>
        <p:spPr>
          <a:xfrm>
            <a:off x="685800" y="660050"/>
            <a:ext cx="8134672" cy="4143948"/>
          </a:xfrm>
        </p:spPr>
        <p:txBody>
          <a:bodyPr/>
          <a:lstStyle/>
          <a:p>
            <a:r>
              <a:rPr lang="es-MX" sz="3600" b="0" dirty="0">
                <a:solidFill>
                  <a:schemeClr val="tx1"/>
                </a:solidFill>
              </a:rPr>
              <a:t>Fija Objetivos Realizables</a:t>
            </a:r>
            <a:br>
              <a:rPr lang="es-MX" sz="3600" b="0" dirty="0">
                <a:solidFill>
                  <a:schemeClr val="tx1"/>
                </a:solidFill>
              </a:rPr>
            </a:br>
            <a:br>
              <a:rPr lang="es-MX" sz="3600" b="0" dirty="0">
                <a:solidFill>
                  <a:schemeClr val="tx1"/>
                </a:solidFill>
              </a:rPr>
            </a:br>
            <a:r>
              <a:rPr lang="es-ES" sz="3600" b="0" dirty="0">
                <a:solidFill>
                  <a:schemeClr val="tx1"/>
                </a:solidFill>
                <a:latin typeface="+mj-lt"/>
              </a:rPr>
              <a:t>Si un objetivo nunca puede realizarse, los empleados pronto se desalentarán y los resultados pueden ser peores que si el objetivo no existiera en absoluto.</a:t>
            </a:r>
            <a:br>
              <a:rPr lang="es-ES" sz="3600" b="0" dirty="0">
                <a:solidFill>
                  <a:schemeClr val="tx2"/>
                </a:solidFill>
                <a:latin typeface="+mj-lt"/>
              </a:rPr>
            </a:br>
            <a:endParaRPr lang="es-MX" sz="3600" b="0" dirty="0">
              <a:latin typeface="+mj-lt"/>
            </a:endParaRPr>
          </a:p>
        </p:txBody>
      </p:sp>
    </p:spTree>
    <p:extLst>
      <p:ext uri="{BB962C8B-B14F-4D97-AF65-F5344CB8AC3E}">
        <p14:creationId xmlns:p14="http://schemas.microsoft.com/office/powerpoint/2010/main" val="135885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A52BB40-768D-AF7B-2738-07BDD6368051}"/>
              </a:ext>
            </a:extLst>
          </p:cNvPr>
          <p:cNvSpPr>
            <a:spLocks noGrp="1"/>
          </p:cNvSpPr>
          <p:nvPr>
            <p:ph type="ctrTitle"/>
          </p:nvPr>
        </p:nvSpPr>
        <p:spPr>
          <a:xfrm>
            <a:off x="685800" y="411510"/>
            <a:ext cx="8206680" cy="4392488"/>
          </a:xfrm>
        </p:spPr>
        <p:txBody>
          <a:bodyPr/>
          <a:lstStyle/>
          <a:p>
            <a:r>
              <a:rPr lang="es-MX" sz="3600" b="0" dirty="0">
                <a:solidFill>
                  <a:schemeClr val="tx1"/>
                </a:solidFill>
              </a:rPr>
              <a:t>Fijar Objetivos medibles </a:t>
            </a:r>
            <a:br>
              <a:rPr lang="es-MX" sz="3600" b="0" dirty="0">
                <a:solidFill>
                  <a:schemeClr val="tx1"/>
                </a:solidFill>
              </a:rPr>
            </a:br>
            <a:br>
              <a:rPr lang="es-MX" sz="3600" b="0" dirty="0">
                <a:solidFill>
                  <a:schemeClr val="tx1"/>
                </a:solidFill>
              </a:rPr>
            </a:br>
            <a:r>
              <a:rPr lang="es-ES" sz="3600" b="0" dirty="0">
                <a:solidFill>
                  <a:schemeClr val="tx1"/>
                </a:solidFill>
                <a:latin typeface="+mj-lt"/>
              </a:rPr>
              <a:t>Los resultados de un objetivo deben tener indicadores de éxito, es decir una manera de saber que tanto estamos logrando los resultados propuestos dentro de los límites de calidad, cantidad, tiempo y costo.</a:t>
            </a:r>
            <a:br>
              <a:rPr lang="es-ES" sz="5400" b="1" dirty="0">
                <a:solidFill>
                  <a:schemeClr val="tx2"/>
                </a:solidFill>
                <a:latin typeface="Cooper Lt BT" pitchFamily="18" charset="0"/>
              </a:rPr>
            </a:br>
            <a:br>
              <a:rPr lang="es-MX" dirty="0"/>
            </a:br>
            <a:endParaRPr lang="es-MX" dirty="0"/>
          </a:p>
        </p:txBody>
      </p:sp>
    </p:spTree>
    <p:extLst>
      <p:ext uri="{BB962C8B-B14F-4D97-AF65-F5344CB8AC3E}">
        <p14:creationId xmlns:p14="http://schemas.microsoft.com/office/powerpoint/2010/main" val="2191672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7">
            <a:extLst>
              <a:ext uri="{FF2B5EF4-FFF2-40B4-BE49-F238E27FC236}">
                <a16:creationId xmlns:a16="http://schemas.microsoft.com/office/drawing/2014/main" id="{82B9013A-13DB-A3D4-6B07-D4A8838A9AEA}"/>
              </a:ext>
            </a:extLst>
          </p:cNvPr>
          <p:cNvSpPr>
            <a:spLocks noChangeArrowheads="1"/>
          </p:cNvSpPr>
          <p:nvPr/>
        </p:nvSpPr>
        <p:spPr bwMode="auto">
          <a:xfrm>
            <a:off x="539552" y="699542"/>
            <a:ext cx="3479304" cy="1600200"/>
          </a:xfrm>
          <a:prstGeom prst="cloudCallout">
            <a:avLst>
              <a:gd name="adj1" fmla="val 45931"/>
              <a:gd name="adj2" fmla="val 64088"/>
            </a:avLst>
          </a:prstGeom>
          <a:gradFill rotWithShape="1">
            <a:gsLst>
              <a:gs pos="0">
                <a:srgbClr val="99FFCC"/>
              </a:gs>
              <a:gs pos="100000">
                <a:schemeClr val="bg1"/>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algn="ctr"/>
            <a:r>
              <a:rPr lang="es-ES" dirty="0">
                <a:solidFill>
                  <a:srgbClr val="000066"/>
                </a:solidFill>
                <a:latin typeface="Cooper Lt BT" pitchFamily="18" charset="0"/>
              </a:rPr>
              <a:t>Antecedentes de problemas en esa área. </a:t>
            </a:r>
          </a:p>
          <a:p>
            <a:pPr algn="ctr"/>
            <a:endParaRPr lang="es-MX" dirty="0">
              <a:latin typeface="Cooper Lt BT" pitchFamily="18" charset="0"/>
            </a:endParaRPr>
          </a:p>
        </p:txBody>
      </p:sp>
      <p:sp>
        <p:nvSpPr>
          <p:cNvPr id="3" name="AutoShape 8">
            <a:extLst>
              <a:ext uri="{FF2B5EF4-FFF2-40B4-BE49-F238E27FC236}">
                <a16:creationId xmlns:a16="http://schemas.microsoft.com/office/drawing/2014/main" id="{2F32F9A8-2321-F150-053B-AD2AED301669}"/>
              </a:ext>
            </a:extLst>
          </p:cNvPr>
          <p:cNvSpPr>
            <a:spLocks noChangeArrowheads="1"/>
          </p:cNvSpPr>
          <p:nvPr/>
        </p:nvSpPr>
        <p:spPr bwMode="auto">
          <a:xfrm>
            <a:off x="3131840" y="2571749"/>
            <a:ext cx="1944216" cy="1072109"/>
          </a:xfrm>
          <a:prstGeom prst="cloudCallout">
            <a:avLst>
              <a:gd name="adj1" fmla="val -40167"/>
              <a:gd name="adj2" fmla="val 59324"/>
            </a:avLst>
          </a:prstGeom>
          <a:gradFill rotWithShape="1">
            <a:gsLst>
              <a:gs pos="0">
                <a:srgbClr val="99FFCC"/>
              </a:gs>
              <a:gs pos="100000">
                <a:schemeClr val="bg1"/>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algn="ctr"/>
            <a:r>
              <a:rPr lang="es-ES" dirty="0">
                <a:solidFill>
                  <a:srgbClr val="000066"/>
                </a:solidFill>
                <a:latin typeface="Cooper Lt BT" pitchFamily="18" charset="0"/>
              </a:rPr>
              <a:t>Que hay que analizar</a:t>
            </a:r>
          </a:p>
          <a:p>
            <a:pPr algn="ctr"/>
            <a:endParaRPr lang="es-MX" dirty="0">
              <a:latin typeface="Cooper Lt BT" pitchFamily="18" charset="0"/>
            </a:endParaRPr>
          </a:p>
        </p:txBody>
      </p:sp>
      <p:sp>
        <p:nvSpPr>
          <p:cNvPr id="5" name="AutoShape 8">
            <a:extLst>
              <a:ext uri="{FF2B5EF4-FFF2-40B4-BE49-F238E27FC236}">
                <a16:creationId xmlns:a16="http://schemas.microsoft.com/office/drawing/2014/main" id="{058875C7-F7E9-131A-4B3F-332D8F87CFE8}"/>
              </a:ext>
            </a:extLst>
          </p:cNvPr>
          <p:cNvSpPr>
            <a:spLocks noChangeArrowheads="1"/>
          </p:cNvSpPr>
          <p:nvPr/>
        </p:nvSpPr>
        <p:spPr bwMode="auto">
          <a:xfrm>
            <a:off x="4716016" y="835546"/>
            <a:ext cx="3276600" cy="1600200"/>
          </a:xfrm>
          <a:prstGeom prst="cloudCallout">
            <a:avLst>
              <a:gd name="adj1" fmla="val -40167"/>
              <a:gd name="adj2" fmla="val 59324"/>
            </a:avLst>
          </a:prstGeom>
          <a:gradFill rotWithShape="1">
            <a:gsLst>
              <a:gs pos="0">
                <a:srgbClr val="99FFCC"/>
              </a:gs>
              <a:gs pos="100000">
                <a:schemeClr val="bg1"/>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algn="ctr"/>
            <a:r>
              <a:rPr lang="es-ES" dirty="0">
                <a:solidFill>
                  <a:srgbClr val="000066"/>
                </a:solidFill>
                <a:latin typeface="Cooper Lt BT" pitchFamily="18" charset="0"/>
              </a:rPr>
              <a:t>La gravedad del impacto si algo saliera mal</a:t>
            </a:r>
          </a:p>
          <a:p>
            <a:pPr algn="ctr"/>
            <a:endParaRPr lang="es-MX" dirty="0">
              <a:latin typeface="Cooper Lt BT" pitchFamily="18" charset="0"/>
            </a:endParaRPr>
          </a:p>
        </p:txBody>
      </p:sp>
      <p:sp>
        <p:nvSpPr>
          <p:cNvPr id="6" name="AutoShape 9">
            <a:extLst>
              <a:ext uri="{FF2B5EF4-FFF2-40B4-BE49-F238E27FC236}">
                <a16:creationId xmlns:a16="http://schemas.microsoft.com/office/drawing/2014/main" id="{5F67FAD0-5F4D-6656-2C4B-83B4EF13DDE1}"/>
              </a:ext>
            </a:extLst>
          </p:cNvPr>
          <p:cNvSpPr>
            <a:spLocks noChangeArrowheads="1"/>
          </p:cNvSpPr>
          <p:nvPr/>
        </p:nvSpPr>
        <p:spPr bwMode="auto">
          <a:xfrm>
            <a:off x="179512" y="3291830"/>
            <a:ext cx="3191272" cy="1676400"/>
          </a:xfrm>
          <a:prstGeom prst="cloudCallout">
            <a:avLst>
              <a:gd name="adj1" fmla="val 54583"/>
              <a:gd name="adj2" fmla="val -47917"/>
            </a:avLst>
          </a:prstGeom>
          <a:gradFill rotWithShape="1">
            <a:gsLst>
              <a:gs pos="0">
                <a:srgbClr val="99FFCC"/>
              </a:gs>
              <a:gs pos="100000">
                <a:schemeClr val="bg1"/>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algn="ctr"/>
            <a:endParaRPr lang="es-ES" dirty="0">
              <a:solidFill>
                <a:srgbClr val="000066"/>
              </a:solidFill>
              <a:latin typeface="Cooper Lt BT" pitchFamily="18" charset="0"/>
            </a:endParaRPr>
          </a:p>
          <a:p>
            <a:pPr lvl="1" algn="ctr"/>
            <a:r>
              <a:rPr lang="es-ES" dirty="0">
                <a:solidFill>
                  <a:srgbClr val="000066"/>
                </a:solidFill>
                <a:latin typeface="Cooper Lt BT" pitchFamily="18" charset="0"/>
              </a:rPr>
              <a:t>Temor a lo desconocido </a:t>
            </a:r>
          </a:p>
          <a:p>
            <a:pPr algn="ctr"/>
            <a:endParaRPr lang="es-MX" dirty="0">
              <a:latin typeface="Cooper Lt BT" pitchFamily="18" charset="0"/>
            </a:endParaRPr>
          </a:p>
        </p:txBody>
      </p:sp>
      <p:sp>
        <p:nvSpPr>
          <p:cNvPr id="70666" name="AutoShape 10"/>
          <p:cNvSpPr>
            <a:spLocks noChangeArrowheads="1"/>
          </p:cNvSpPr>
          <p:nvPr/>
        </p:nvSpPr>
        <p:spPr bwMode="auto">
          <a:xfrm>
            <a:off x="4860032" y="2963365"/>
            <a:ext cx="3276600" cy="1905000"/>
          </a:xfrm>
          <a:prstGeom prst="cloudCallout">
            <a:avLst>
              <a:gd name="adj1" fmla="val -47185"/>
              <a:gd name="adj2" fmla="val -27917"/>
            </a:avLst>
          </a:prstGeom>
          <a:gradFill rotWithShape="1">
            <a:gsLst>
              <a:gs pos="0">
                <a:srgbClr val="99FFCC"/>
              </a:gs>
              <a:gs pos="100000">
                <a:schemeClr val="bg1"/>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algn="ctr"/>
            <a:r>
              <a:rPr lang="es-ES" dirty="0">
                <a:solidFill>
                  <a:srgbClr val="000066"/>
                </a:solidFill>
                <a:latin typeface="Cooper Lt BT" pitchFamily="18" charset="0"/>
              </a:rPr>
              <a:t>La ganancia si el área pudiera mejorarse</a:t>
            </a:r>
            <a:endParaRPr lang="es-MX" dirty="0">
              <a:solidFill>
                <a:srgbClr val="000066"/>
              </a:solidFill>
              <a:latin typeface="Cooper Lt BT" pitchFamily="18" charset="0"/>
            </a:endParaRPr>
          </a:p>
        </p:txBody>
      </p:sp>
    </p:spTree>
    <p:extLst>
      <p:ext uri="{BB962C8B-B14F-4D97-AF65-F5344CB8AC3E}">
        <p14:creationId xmlns:p14="http://schemas.microsoft.com/office/powerpoint/2010/main" val="317403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0666"/>
                                        </p:tgtEl>
                                        <p:attrNameLst>
                                          <p:attrName>style.visibility</p:attrName>
                                        </p:attrNameLst>
                                      </p:cBhvr>
                                      <p:to>
                                        <p:strVal val="visible"/>
                                      </p:to>
                                    </p:set>
                                    <p:animEffect transition="in" filter="dissolve">
                                      <p:cBhvr>
                                        <p:cTn id="27" dur="500"/>
                                        <p:tgtEl>
                                          <p:spTgt spid="70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066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A52BB40-768D-AF7B-2738-07BDD6368051}"/>
              </a:ext>
            </a:extLst>
          </p:cNvPr>
          <p:cNvSpPr>
            <a:spLocks noGrp="1"/>
          </p:cNvSpPr>
          <p:nvPr>
            <p:ph type="ctrTitle"/>
          </p:nvPr>
        </p:nvSpPr>
        <p:spPr>
          <a:xfrm>
            <a:off x="685800" y="660050"/>
            <a:ext cx="8206680" cy="4143948"/>
          </a:xfrm>
        </p:spPr>
        <p:txBody>
          <a:bodyPr/>
          <a:lstStyle/>
          <a:p>
            <a:r>
              <a:rPr lang="es-MX" sz="4000" dirty="0">
                <a:latin typeface="+mj-lt"/>
              </a:rPr>
              <a:t>Graficas de Gantt</a:t>
            </a:r>
            <a:br>
              <a:rPr lang="es-MX" sz="4000" dirty="0">
                <a:latin typeface="+mj-lt"/>
              </a:rPr>
            </a:br>
            <a:r>
              <a:rPr lang="es-ES" sz="3200" b="1" dirty="0">
                <a:solidFill>
                  <a:schemeClr val="tx1">
                    <a:lumMod val="50000"/>
                  </a:schemeClr>
                </a:solidFill>
                <a:latin typeface="+mj-lt"/>
              </a:rPr>
              <a:t>Es un diagrama o gráfica de barras que se usa cuando es necesario representar la ejecución de un plan, ésta muestra la ocurrencia de las  actividades del plan ya sea  en paralelo o en serie permitiéndonos dar seguimiento a los resultados en un determinado período de tiempo. </a:t>
            </a:r>
            <a:br>
              <a:rPr lang="es-ES" sz="4000" b="1" dirty="0">
                <a:solidFill>
                  <a:srgbClr val="000066"/>
                </a:solidFill>
                <a:latin typeface="Cooper Lt BT" pitchFamily="18" charset="0"/>
              </a:rPr>
            </a:br>
            <a:endParaRPr lang="es-MX" sz="4000" dirty="0">
              <a:latin typeface="+mj-lt"/>
            </a:endParaRPr>
          </a:p>
        </p:txBody>
      </p:sp>
    </p:spTree>
    <p:extLst>
      <p:ext uri="{BB962C8B-B14F-4D97-AF65-F5344CB8AC3E}">
        <p14:creationId xmlns:p14="http://schemas.microsoft.com/office/powerpoint/2010/main" val="591232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5"/>
          <p:cNvSpPr txBox="1">
            <a:spLocks noGrp="1"/>
          </p:cNvSpPr>
          <p:nvPr>
            <p:ph type="body" idx="1"/>
          </p:nvPr>
        </p:nvSpPr>
        <p:spPr>
          <a:xfrm>
            <a:off x="598500" y="339502"/>
            <a:ext cx="8293980" cy="4630202"/>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s-MX" sz="3600" dirty="0">
                <a:latin typeface="+mj-lt"/>
              </a:rPr>
              <a:t>Como usar el grafico de Gantt</a:t>
            </a:r>
          </a:p>
          <a:p>
            <a:pPr marL="0" lvl="0" indent="0" algn="l" rtl="0">
              <a:spcBef>
                <a:spcPts val="0"/>
              </a:spcBef>
              <a:spcAft>
                <a:spcPts val="0"/>
              </a:spcAft>
              <a:buClr>
                <a:schemeClr val="dk1"/>
              </a:buClr>
              <a:buSzPts val="1100"/>
              <a:buFont typeface="Arial"/>
              <a:buNone/>
            </a:pPr>
            <a:endParaRPr lang="es-MX" sz="3600" dirty="0">
              <a:latin typeface="+mj-lt"/>
            </a:endParaRPr>
          </a:p>
          <a:p>
            <a:pPr marL="0" indent="0" algn="just">
              <a:buNone/>
            </a:pPr>
            <a:r>
              <a:rPr lang="es-ES" sz="3600" dirty="0">
                <a:solidFill>
                  <a:srgbClr val="000066"/>
                </a:solidFill>
                <a:latin typeface="+mj-lt"/>
              </a:rPr>
              <a:t>Enumerar las actividades</a:t>
            </a:r>
          </a:p>
          <a:p>
            <a:pPr marL="0" indent="0" algn="just">
              <a:buNone/>
            </a:pPr>
            <a:r>
              <a:rPr lang="es-ES" sz="3600" dirty="0">
                <a:solidFill>
                  <a:srgbClr val="000066"/>
                </a:solidFill>
                <a:latin typeface="+mj-lt"/>
              </a:rPr>
              <a:t>Calcular el tiempo de cada una</a:t>
            </a:r>
          </a:p>
          <a:p>
            <a:pPr marL="0" indent="0" algn="just">
              <a:buNone/>
            </a:pPr>
            <a:r>
              <a:rPr lang="es-ES" sz="3600" dirty="0">
                <a:solidFill>
                  <a:srgbClr val="000066"/>
                </a:solidFill>
                <a:latin typeface="+mj-lt"/>
              </a:rPr>
              <a:t>Enumerarlas en el lado izquierdo </a:t>
            </a:r>
          </a:p>
          <a:p>
            <a:pPr marL="0" indent="0" algn="just">
              <a:buNone/>
            </a:pPr>
            <a:r>
              <a:rPr lang="es-ES" sz="3600" dirty="0">
                <a:solidFill>
                  <a:srgbClr val="000066"/>
                </a:solidFill>
                <a:latin typeface="+mj-lt"/>
              </a:rPr>
              <a:t>Poner fechas en forma horizontal</a:t>
            </a:r>
          </a:p>
          <a:p>
            <a:pPr marL="0" indent="0" algn="just">
              <a:buNone/>
            </a:pPr>
            <a:r>
              <a:rPr lang="es-ES" sz="3600" dirty="0">
                <a:solidFill>
                  <a:srgbClr val="000066"/>
                </a:solidFill>
                <a:latin typeface="+mj-lt"/>
              </a:rPr>
              <a:t>Trazar una línea horizontal para cada  actividad</a:t>
            </a:r>
          </a:p>
          <a:p>
            <a:pPr marL="0" lvl="0" indent="0" algn="l" rtl="0">
              <a:spcBef>
                <a:spcPts val="0"/>
              </a:spcBef>
              <a:spcAft>
                <a:spcPts val="0"/>
              </a:spcAft>
              <a:buClr>
                <a:schemeClr val="dk1"/>
              </a:buClr>
              <a:buSzPts val="1100"/>
              <a:buFont typeface="Arial"/>
              <a:buNone/>
            </a:pPr>
            <a:endParaRPr sz="3600" dirty="0">
              <a:latin typeface="+mj-lt"/>
            </a:endParaRPr>
          </a:p>
        </p:txBody>
      </p:sp>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E800CE9A-9439-13EC-BBEF-19805F0F98FC}"/>
              </a:ext>
            </a:extLst>
          </p:cNvPr>
          <p:cNvSpPr>
            <a:spLocks noGrp="1"/>
          </p:cNvSpPr>
          <p:nvPr>
            <p:ph type="subTitle" idx="1"/>
          </p:nvPr>
        </p:nvSpPr>
        <p:spPr>
          <a:xfrm>
            <a:off x="539552" y="411510"/>
            <a:ext cx="8280920" cy="4392488"/>
          </a:xfrm>
        </p:spPr>
        <p:txBody>
          <a:bodyPr/>
          <a:lstStyle/>
          <a:p>
            <a:r>
              <a:rPr lang="es-MX" b="1" dirty="0">
                <a:effectLst/>
                <a:latin typeface="Arial" panose="020B0604020202020204" pitchFamily="34" charset="0"/>
                <a:ea typeface="Calibri" panose="020F0502020204030204" pitchFamily="34" charset="0"/>
                <a:cs typeface="Times New Roman" panose="02020603050405020304" pitchFamily="18" charset="0"/>
              </a:rPr>
              <a:t>La memoria depende del ritmo circadiano</a:t>
            </a:r>
            <a:r>
              <a:rPr lang="es-MX" dirty="0">
                <a:effectLst/>
                <a:latin typeface="Arial" panose="020B0604020202020204" pitchFamily="34" charset="0"/>
                <a:ea typeface="Calibri" panose="020F0502020204030204" pitchFamily="34" charset="0"/>
                <a:cs typeface="Times New Roman" panose="02020603050405020304" pitchFamily="18" charset="0"/>
              </a:rPr>
              <a:t> ¿para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4017502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5"/>
          <p:cNvSpPr txBox="1">
            <a:spLocks noGrp="1"/>
          </p:cNvSpPr>
          <p:nvPr>
            <p:ph type="body" idx="1"/>
          </p:nvPr>
        </p:nvSpPr>
        <p:spPr>
          <a:xfrm>
            <a:off x="598500" y="339502"/>
            <a:ext cx="8293980" cy="4630202"/>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s-MX" sz="3200" dirty="0">
                <a:latin typeface="+mj-lt"/>
              </a:rPr>
              <a:t>Usos del grafico de Gantt</a:t>
            </a:r>
          </a:p>
          <a:p>
            <a:pPr marL="0" lvl="0" indent="0" algn="l" rtl="0">
              <a:spcBef>
                <a:spcPts val="0"/>
              </a:spcBef>
              <a:spcAft>
                <a:spcPts val="0"/>
              </a:spcAft>
              <a:buClr>
                <a:schemeClr val="dk1"/>
              </a:buClr>
              <a:buSzPts val="1100"/>
              <a:buFont typeface="Arial"/>
              <a:buNone/>
            </a:pPr>
            <a:endParaRPr lang="es-MX" sz="3200" dirty="0">
              <a:latin typeface="+mj-lt"/>
            </a:endParaRPr>
          </a:p>
          <a:p>
            <a:pPr marL="0" indent="0" algn="just">
              <a:buNone/>
            </a:pPr>
            <a:r>
              <a:rPr lang="es-ES" sz="2000" b="1" dirty="0">
                <a:solidFill>
                  <a:srgbClr val="000066"/>
                </a:solidFill>
                <a:latin typeface="+mj-lt"/>
              </a:rPr>
              <a:t>Para informar del avance de los resultados se tiene que ampliar las convecciones propias del gráfico de Gantt. Si una tarea ha sido completada, su barra correspondiente aparecerá más oscura. </a:t>
            </a:r>
          </a:p>
          <a:p>
            <a:pPr marL="177800" indent="-177800" algn="just">
              <a:buFontTx/>
              <a:buChar char="•"/>
            </a:pPr>
            <a:endParaRPr lang="es-ES" sz="1100" b="1" dirty="0">
              <a:solidFill>
                <a:srgbClr val="000066"/>
              </a:solidFill>
              <a:latin typeface="+mj-lt"/>
            </a:endParaRPr>
          </a:p>
          <a:p>
            <a:pPr marL="0" indent="0" algn="just">
              <a:buNone/>
            </a:pPr>
            <a:r>
              <a:rPr lang="es-ES" sz="2000" b="1" dirty="0">
                <a:solidFill>
                  <a:srgbClr val="000066"/>
                </a:solidFill>
                <a:latin typeface="+mj-lt"/>
              </a:rPr>
              <a:t>Si ha sido completada solo parcialmente, la parte proporcional de la barra estará más oscura. </a:t>
            </a:r>
          </a:p>
          <a:p>
            <a:pPr marL="177800" indent="-177800" algn="just">
              <a:buFontTx/>
              <a:buChar char="•"/>
            </a:pPr>
            <a:endParaRPr lang="es-ES" sz="1100" b="1" dirty="0">
              <a:solidFill>
                <a:srgbClr val="000066"/>
              </a:solidFill>
              <a:latin typeface="+mj-lt"/>
            </a:endParaRPr>
          </a:p>
          <a:p>
            <a:pPr marL="0" indent="0" algn="just">
              <a:buNone/>
            </a:pPr>
            <a:r>
              <a:rPr lang="es-ES" sz="2000" b="1" dirty="0">
                <a:solidFill>
                  <a:srgbClr val="000066"/>
                </a:solidFill>
                <a:latin typeface="+mj-lt"/>
              </a:rPr>
              <a:t>El porcentaje de barra oscurecida debería corresponder al porcentaje de tarea completa.</a:t>
            </a:r>
          </a:p>
          <a:p>
            <a:pPr marL="177800" indent="-177800" algn="just">
              <a:buFontTx/>
              <a:buChar char="•"/>
            </a:pPr>
            <a:endParaRPr lang="es-ES" sz="1100" b="1" dirty="0">
              <a:solidFill>
                <a:srgbClr val="000066"/>
              </a:solidFill>
              <a:latin typeface="+mj-lt"/>
            </a:endParaRPr>
          </a:p>
          <a:p>
            <a:pPr marL="0" indent="0" algn="just">
              <a:buNone/>
            </a:pPr>
            <a:r>
              <a:rPr lang="es-ES" sz="2000" b="1" dirty="0">
                <a:solidFill>
                  <a:srgbClr val="000066"/>
                </a:solidFill>
                <a:latin typeface="+mj-lt"/>
              </a:rPr>
              <a:t>Las barras más claras simbolizan tareas que no han sido empezadas. </a:t>
            </a:r>
          </a:p>
          <a:p>
            <a:pPr marL="0" lvl="0" indent="0" algn="l" rtl="0">
              <a:spcBef>
                <a:spcPts val="0"/>
              </a:spcBef>
              <a:spcAft>
                <a:spcPts val="0"/>
              </a:spcAft>
              <a:buClr>
                <a:schemeClr val="dk1"/>
              </a:buClr>
              <a:buSzPts val="1100"/>
              <a:buFont typeface="Arial"/>
              <a:buNone/>
            </a:pPr>
            <a:endParaRPr dirty="0">
              <a:latin typeface="+mj-lt"/>
            </a:endParaRPr>
          </a:p>
        </p:txBody>
      </p:sp>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20</a:t>
            </a:fld>
            <a:endParaRPr/>
          </a:p>
        </p:txBody>
      </p:sp>
    </p:spTree>
    <p:extLst>
      <p:ext uri="{BB962C8B-B14F-4D97-AF65-F5344CB8AC3E}">
        <p14:creationId xmlns:p14="http://schemas.microsoft.com/office/powerpoint/2010/main" val="2512620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21</a:t>
            </a:fld>
            <a:endParaRPr/>
          </a:p>
        </p:txBody>
      </p:sp>
      <p:sp>
        <p:nvSpPr>
          <p:cNvPr id="2" name="Rectangle 3">
            <a:extLst>
              <a:ext uri="{FF2B5EF4-FFF2-40B4-BE49-F238E27FC236}">
                <a16:creationId xmlns:a16="http://schemas.microsoft.com/office/drawing/2014/main" id="{35C20979-E055-BACC-5061-5EA3582DB983}"/>
              </a:ext>
            </a:extLst>
          </p:cNvPr>
          <p:cNvSpPr>
            <a:spLocks noGrp="1" noChangeArrowheads="1"/>
          </p:cNvSpPr>
          <p:nvPr>
            <p:ph type="body" idx="1"/>
          </p:nvPr>
        </p:nvSpPr>
        <p:spPr bwMode="auto">
          <a:xfrm>
            <a:off x="598489" y="339725"/>
            <a:ext cx="4045520" cy="738664"/>
          </a:xfrm>
          <a:prstGeom prst="rect">
            <a:avLst/>
          </a:prstGeom>
          <a:gradFill rotWithShape="1">
            <a:gsLst>
              <a:gs pos="0">
                <a:srgbClr val="C0C0C0"/>
              </a:gs>
              <a:gs pos="100000">
                <a:srgbClr val="FFFFFF"/>
              </a:gs>
            </a:gsLst>
            <a:lin ang="5400000" scaled="1"/>
          </a:gra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buFont typeface="Wingdings" pitchFamily="2" charset="2"/>
              <a:buNone/>
            </a:pPr>
            <a:r>
              <a:rPr lang="es-ES" sz="3200" dirty="0">
                <a:solidFill>
                  <a:srgbClr val="000066"/>
                </a:solidFill>
                <a:latin typeface="Cooper Lt BT" pitchFamily="18" charset="0"/>
              </a:rPr>
              <a:t>ORGANIZACIÓN</a:t>
            </a:r>
            <a:endParaRPr lang="es-ES" sz="3200" dirty="0">
              <a:solidFill>
                <a:srgbClr val="000066"/>
              </a:solidFill>
            </a:endParaRPr>
          </a:p>
        </p:txBody>
      </p:sp>
      <p:sp>
        <p:nvSpPr>
          <p:cNvPr id="3" name="Rectangle 5">
            <a:extLst>
              <a:ext uri="{FF2B5EF4-FFF2-40B4-BE49-F238E27FC236}">
                <a16:creationId xmlns:a16="http://schemas.microsoft.com/office/drawing/2014/main" id="{C6F80A7A-6DEB-599B-BE1D-F67B08B098FA}"/>
              </a:ext>
            </a:extLst>
          </p:cNvPr>
          <p:cNvSpPr>
            <a:spLocks noChangeArrowheads="1"/>
          </p:cNvSpPr>
          <p:nvPr/>
        </p:nvSpPr>
        <p:spPr bwMode="auto">
          <a:xfrm>
            <a:off x="414909" y="1860550"/>
            <a:ext cx="8458200" cy="711200"/>
          </a:xfrm>
          <a:prstGeom prst="rect">
            <a:avLst/>
          </a:prstGeom>
          <a:gradFill rotWithShape="1">
            <a:gsLst>
              <a:gs pos="0">
                <a:srgbClr val="FFFFCC"/>
              </a:gs>
              <a:gs pos="100000">
                <a:srgbClr val="FFFFFF"/>
              </a:gs>
            </a:gsLst>
            <a:lin ang="0" scaled="1"/>
          </a:gradFill>
          <a:ln w="9525" algn="ctr">
            <a:solidFill>
              <a:srgbClr val="00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buFont typeface="Wingdings" pitchFamily="2" charset="2"/>
              <a:buNone/>
            </a:pPr>
            <a:r>
              <a:rPr lang="es-ES" sz="2000" dirty="0">
                <a:solidFill>
                  <a:schemeClr val="tx1">
                    <a:lumMod val="50000"/>
                  </a:schemeClr>
                </a:solidFill>
                <a:latin typeface="Cooper Lt BT" pitchFamily="18" charset="0"/>
              </a:rPr>
              <a:t>Es el arreglo de las funciones que se estiman necesarias para lograr un objetivo basado en indicadores y responsabilidades.</a:t>
            </a:r>
          </a:p>
        </p:txBody>
      </p:sp>
      <p:sp>
        <p:nvSpPr>
          <p:cNvPr id="4" name="Rectangle 7">
            <a:extLst>
              <a:ext uri="{FF2B5EF4-FFF2-40B4-BE49-F238E27FC236}">
                <a16:creationId xmlns:a16="http://schemas.microsoft.com/office/drawing/2014/main" id="{9BD67D74-EE9F-CC41-EC42-B0FD88279FF4}"/>
              </a:ext>
            </a:extLst>
          </p:cNvPr>
          <p:cNvSpPr>
            <a:spLocks noChangeArrowheads="1"/>
          </p:cNvSpPr>
          <p:nvPr/>
        </p:nvSpPr>
        <p:spPr bwMode="auto">
          <a:xfrm>
            <a:off x="3779912" y="1461792"/>
            <a:ext cx="1219200" cy="30777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rgbClr val="A5002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dirty="0">
                <a:solidFill>
                  <a:schemeClr val="tx2"/>
                </a:solidFill>
                <a:latin typeface="Cooper Lt BT" pitchFamily="18" charset="0"/>
              </a:rPr>
              <a:t>¿</a:t>
            </a:r>
            <a:r>
              <a:rPr lang="es-ES" dirty="0">
                <a:solidFill>
                  <a:schemeClr val="accent2"/>
                </a:solidFill>
                <a:latin typeface="Cooper Lt BT" pitchFamily="18" charset="0"/>
              </a:rPr>
              <a:t>Qué es?</a:t>
            </a:r>
            <a:endParaRPr lang="es-ES" dirty="0">
              <a:solidFill>
                <a:schemeClr val="accent2"/>
              </a:solidFill>
            </a:endParaRPr>
          </a:p>
        </p:txBody>
      </p:sp>
      <p:sp>
        <p:nvSpPr>
          <p:cNvPr id="5" name="AutoShape 4">
            <a:extLst>
              <a:ext uri="{FF2B5EF4-FFF2-40B4-BE49-F238E27FC236}">
                <a16:creationId xmlns:a16="http://schemas.microsoft.com/office/drawing/2014/main" id="{41D8EEC4-9FFD-7161-F3DC-5C6B677F0363}"/>
              </a:ext>
            </a:extLst>
          </p:cNvPr>
          <p:cNvSpPr>
            <a:spLocks noChangeArrowheads="1"/>
          </p:cNvSpPr>
          <p:nvPr/>
        </p:nvSpPr>
        <p:spPr bwMode="auto">
          <a:xfrm rot="5400000">
            <a:off x="3503723" y="1279068"/>
            <a:ext cx="552377" cy="304800"/>
          </a:xfrm>
          <a:prstGeom prst="rightArrow">
            <a:avLst>
              <a:gd name="adj1" fmla="val 50000"/>
              <a:gd name="adj2" fmla="val 60156"/>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s-MX"/>
          </a:p>
        </p:txBody>
      </p:sp>
      <p:sp>
        <p:nvSpPr>
          <p:cNvPr id="7" name="CuadroTexto 6">
            <a:extLst>
              <a:ext uri="{FF2B5EF4-FFF2-40B4-BE49-F238E27FC236}">
                <a16:creationId xmlns:a16="http://schemas.microsoft.com/office/drawing/2014/main" id="{CCE4C8AE-F684-7198-2316-26B2C5F51672}"/>
              </a:ext>
            </a:extLst>
          </p:cNvPr>
          <p:cNvSpPr txBox="1"/>
          <p:nvPr/>
        </p:nvSpPr>
        <p:spPr>
          <a:xfrm>
            <a:off x="392874" y="3353911"/>
            <a:ext cx="8274620" cy="1015663"/>
          </a:xfrm>
          <a:prstGeom prst="rect">
            <a:avLst/>
          </a:prstGeom>
          <a:noFill/>
        </p:spPr>
        <p:txBody>
          <a:bodyPr wrap="square">
            <a:spAutoFit/>
          </a:bodyPr>
          <a:lstStyle/>
          <a:p>
            <a:pPr algn="just">
              <a:spcBef>
                <a:spcPct val="50000"/>
              </a:spcBef>
              <a:buFont typeface="Wingdings" pitchFamily="2" charset="2"/>
              <a:buNone/>
            </a:pPr>
            <a:r>
              <a:rPr lang="es-ES" sz="2000" dirty="0">
                <a:solidFill>
                  <a:schemeClr val="tx1"/>
                </a:solidFill>
                <a:latin typeface="Cooper Lt BT" pitchFamily="18" charset="0"/>
              </a:rPr>
              <a:t>La organización nos dice en concreto cómo y quien va a hacer cada cosa, cómo lo va a hacer, quien se comunica con quien y quien depende de quien</a:t>
            </a:r>
            <a:r>
              <a:rPr lang="es-ES" sz="1400" dirty="0">
                <a:solidFill>
                  <a:schemeClr val="tx2"/>
                </a:solidFill>
                <a:latin typeface="Cooper Lt BT" pitchFamily="18" charset="0"/>
              </a:rPr>
              <a:t>.</a:t>
            </a:r>
          </a:p>
        </p:txBody>
      </p:sp>
      <p:sp>
        <p:nvSpPr>
          <p:cNvPr id="8" name="Rectangle 8">
            <a:extLst>
              <a:ext uri="{FF2B5EF4-FFF2-40B4-BE49-F238E27FC236}">
                <a16:creationId xmlns:a16="http://schemas.microsoft.com/office/drawing/2014/main" id="{1285C299-CB2F-0DA7-F994-2223C01E812A}"/>
              </a:ext>
            </a:extLst>
          </p:cNvPr>
          <p:cNvSpPr>
            <a:spLocks noChangeArrowheads="1"/>
          </p:cNvSpPr>
          <p:nvPr/>
        </p:nvSpPr>
        <p:spPr bwMode="auto">
          <a:xfrm>
            <a:off x="2915816" y="2989322"/>
            <a:ext cx="2743200" cy="30777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rgbClr val="A5002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dirty="0">
                <a:solidFill>
                  <a:schemeClr val="accent1"/>
                </a:solidFill>
                <a:latin typeface="Cooper Lt BT" pitchFamily="18" charset="0"/>
              </a:rPr>
              <a:t>¿Para qué sirve?</a:t>
            </a:r>
            <a:endParaRPr lang="es-ES" dirty="0">
              <a:solidFill>
                <a:schemeClr val="accent1"/>
              </a:solidFill>
            </a:endParaRPr>
          </a:p>
        </p:txBody>
      </p:sp>
      <p:sp>
        <p:nvSpPr>
          <p:cNvPr id="76806" name="AutoShape 6"/>
          <p:cNvSpPr>
            <a:spLocks noChangeArrowheads="1"/>
          </p:cNvSpPr>
          <p:nvPr/>
        </p:nvSpPr>
        <p:spPr bwMode="auto">
          <a:xfrm rot="5400000">
            <a:off x="2931815" y="2808347"/>
            <a:ext cx="762000" cy="361950"/>
          </a:xfrm>
          <a:prstGeom prst="rightArrow">
            <a:avLst>
              <a:gd name="adj1" fmla="val 50000"/>
              <a:gd name="adj2" fmla="val 52632"/>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MX"/>
          </a:p>
        </p:txBody>
      </p:sp>
    </p:spTree>
    <p:extLst>
      <p:ext uri="{BB962C8B-B14F-4D97-AF65-F5344CB8AC3E}">
        <p14:creationId xmlns:p14="http://schemas.microsoft.com/office/powerpoint/2010/main" val="64845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4)">
                                      <p:cBhvr>
                                        <p:cTn id="12" dur="2000"/>
                                        <p:tgtEl>
                                          <p:spTgt spid="3"/>
                                        </p:tgtEl>
                                      </p:cBhvr>
                                    </p:animEffect>
                                  </p:childTnLst>
                                </p:cTn>
                              </p:par>
                              <p:par>
                                <p:cTn id="13" presetID="54" presetClass="entr" presetSubtype="0" accel="100000" fill="hold" grpId="0" nodeType="withEffect">
                                  <p:stCondLst>
                                    <p:cond delay="100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strVal val="#ppt_w*0.05"/>
                                          </p:val>
                                        </p:tav>
                                        <p:tav tm="100000">
                                          <p:val>
                                            <p:strVal val="#ppt_w"/>
                                          </p:val>
                                        </p:tav>
                                      </p:tavLst>
                                    </p:anim>
                                    <p:anim calcmode="lin" valueType="num">
                                      <p:cBhvr>
                                        <p:cTn id="16" dur="500" fill="hold"/>
                                        <p:tgtEl>
                                          <p:spTgt spid="4"/>
                                        </p:tgtEl>
                                        <p:attrNameLst>
                                          <p:attrName>ppt_h</p:attrName>
                                        </p:attrNameLst>
                                      </p:cBhvr>
                                      <p:tavLst>
                                        <p:tav tm="0">
                                          <p:val>
                                            <p:strVal val="#ppt_h"/>
                                          </p:val>
                                        </p:tav>
                                        <p:tav tm="100000">
                                          <p:val>
                                            <p:strVal val="#ppt_h"/>
                                          </p:val>
                                        </p:tav>
                                      </p:tavLst>
                                    </p:anim>
                                    <p:anim calcmode="lin" valueType="num">
                                      <p:cBhvr>
                                        <p:cTn id="17" dur="500" fill="hold"/>
                                        <p:tgtEl>
                                          <p:spTgt spid="4"/>
                                        </p:tgtEl>
                                        <p:attrNameLst>
                                          <p:attrName>ppt_x</p:attrName>
                                        </p:attrNameLst>
                                      </p:cBhvr>
                                      <p:tavLst>
                                        <p:tav tm="0">
                                          <p:val>
                                            <p:strVal val="#ppt_x-.2"/>
                                          </p:val>
                                        </p:tav>
                                        <p:tav tm="100000">
                                          <p:val>
                                            <p:strVal val="#ppt_x"/>
                                          </p:val>
                                        </p:tav>
                                      </p:tavLst>
                                    </p:anim>
                                    <p:anim calcmode="lin" valueType="num">
                                      <p:cBhvr>
                                        <p:cTn id="18" dur="500" fill="hold"/>
                                        <p:tgtEl>
                                          <p:spTgt spid="4"/>
                                        </p:tgtEl>
                                        <p:attrNameLst>
                                          <p:attrName>ppt_y</p:attrName>
                                        </p:attrNameLst>
                                      </p:cBhvr>
                                      <p:tavLst>
                                        <p:tav tm="0">
                                          <p:val>
                                            <p:strVal val="#ppt_y"/>
                                          </p:val>
                                        </p:tav>
                                        <p:tav tm="100000">
                                          <p:val>
                                            <p:strVal val="#ppt_y"/>
                                          </p:val>
                                        </p:tav>
                                      </p:tavLst>
                                    </p:anim>
                                    <p:animEffect transition="in" filter="fade">
                                      <p:cBhvr>
                                        <p:cTn id="19" dur="500"/>
                                        <p:tgtEl>
                                          <p:spTgt spid="4"/>
                                        </p:tgtEl>
                                      </p:cBhvr>
                                    </p:animEffect>
                                  </p:childTnLst>
                                </p:cTn>
                              </p:par>
                            </p:childTnLst>
                          </p:cTn>
                        </p:par>
                        <p:par>
                          <p:cTn id="20" fill="hold">
                            <p:stCondLst>
                              <p:cond delay="2000"/>
                            </p:stCondLst>
                            <p:childTnLst>
                              <p:par>
                                <p:cTn id="21" presetID="48" presetClass="entr" presetSubtype="0" accel="50000" fill="hold" grpId="0" nodeType="afterEffect">
                                  <p:stCondLst>
                                    <p:cond delay="100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5"/>
                                        </p:tgtEl>
                                        <p:attrNameLst>
                                          <p:attrName>ppt_y</p:attrName>
                                        </p:attrNameLst>
                                      </p:cBhvr>
                                      <p:tavLst>
                                        <p:tav tm="0">
                                          <p:val>
                                            <p:strVal val="#ppt_y"/>
                                          </p:val>
                                        </p:tav>
                                        <p:tav tm="100000">
                                          <p:val>
                                            <p:strVal val="#ppt_y"/>
                                          </p:val>
                                        </p:tav>
                                      </p:tavLst>
                                    </p:anim>
                                    <p:animEffect transition="in" filter="fade">
                                      <p:cBhvr>
                                        <p:cTn id="26" dur="1000"/>
                                        <p:tgtEl>
                                          <p:spTgt spid="5"/>
                                        </p:tgtEl>
                                      </p:cBhvr>
                                    </p:animEffect>
                                  </p:childTnLst>
                                </p:cTn>
                              </p:par>
                            </p:childTnLst>
                          </p:cTn>
                        </p:par>
                        <p:par>
                          <p:cTn id="27" fill="hold">
                            <p:stCondLst>
                              <p:cond delay="4000"/>
                            </p:stCondLst>
                            <p:childTnLst>
                              <p:par>
                                <p:cTn id="28" presetID="54" presetClass="entr" presetSubtype="0" accel="100000" fill="hold" grpId="0" nodeType="afterEffect">
                                  <p:stCondLst>
                                    <p:cond delay="50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strVal val="#ppt_w*0.05"/>
                                          </p:val>
                                        </p:tav>
                                        <p:tav tm="100000">
                                          <p:val>
                                            <p:strVal val="#ppt_w"/>
                                          </p:val>
                                        </p:tav>
                                      </p:tavLst>
                                    </p:anim>
                                    <p:anim calcmode="lin" valueType="num">
                                      <p:cBhvr>
                                        <p:cTn id="31" dur="500" fill="hold"/>
                                        <p:tgtEl>
                                          <p:spTgt spid="8"/>
                                        </p:tgtEl>
                                        <p:attrNameLst>
                                          <p:attrName>ppt_h</p:attrName>
                                        </p:attrNameLst>
                                      </p:cBhvr>
                                      <p:tavLst>
                                        <p:tav tm="0">
                                          <p:val>
                                            <p:strVal val="#ppt_h"/>
                                          </p:val>
                                        </p:tav>
                                        <p:tav tm="100000">
                                          <p:val>
                                            <p:strVal val="#ppt_h"/>
                                          </p:val>
                                        </p:tav>
                                      </p:tavLst>
                                    </p:anim>
                                    <p:anim calcmode="lin" valueType="num">
                                      <p:cBhvr>
                                        <p:cTn id="32" dur="500" fill="hold"/>
                                        <p:tgtEl>
                                          <p:spTgt spid="8"/>
                                        </p:tgtEl>
                                        <p:attrNameLst>
                                          <p:attrName>ppt_x</p:attrName>
                                        </p:attrNameLst>
                                      </p:cBhvr>
                                      <p:tavLst>
                                        <p:tav tm="0">
                                          <p:val>
                                            <p:strVal val="#ppt_x-.2"/>
                                          </p:val>
                                        </p:tav>
                                        <p:tav tm="100000">
                                          <p:val>
                                            <p:strVal val="#ppt_x"/>
                                          </p:val>
                                        </p:tav>
                                      </p:tavLst>
                                    </p:anim>
                                    <p:anim calcmode="lin" valueType="num">
                                      <p:cBhvr>
                                        <p:cTn id="33" dur="500" fill="hold"/>
                                        <p:tgtEl>
                                          <p:spTgt spid="8"/>
                                        </p:tgtEl>
                                        <p:attrNameLst>
                                          <p:attrName>ppt_y</p:attrName>
                                        </p:attrNameLst>
                                      </p:cBhvr>
                                      <p:tavLst>
                                        <p:tav tm="0">
                                          <p:val>
                                            <p:strVal val="#ppt_y"/>
                                          </p:val>
                                        </p:tav>
                                        <p:tav tm="100000">
                                          <p:val>
                                            <p:strVal val="#ppt_y"/>
                                          </p:val>
                                        </p:tav>
                                      </p:tavLst>
                                    </p:anim>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76806"/>
                                        </p:tgtEl>
                                        <p:attrNameLst>
                                          <p:attrName>style.visibility</p:attrName>
                                        </p:attrNameLst>
                                      </p:cBhvr>
                                      <p:to>
                                        <p:strVal val="visible"/>
                                      </p:to>
                                    </p:set>
                                    <p:anim calcmode="lin" valueType="num">
                                      <p:cBhvr>
                                        <p:cTn id="39" dur="1000" fill="hold"/>
                                        <p:tgtEl>
                                          <p:spTgt spid="7680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76806"/>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76806"/>
                                        </p:tgtEl>
                                        <p:attrNameLst>
                                          <p:attrName>ppt_y</p:attrName>
                                        </p:attrNameLst>
                                      </p:cBhvr>
                                      <p:tavLst>
                                        <p:tav tm="0">
                                          <p:val>
                                            <p:strVal val="#ppt_y"/>
                                          </p:val>
                                        </p:tav>
                                        <p:tav tm="100000">
                                          <p:val>
                                            <p:strVal val="#ppt_y"/>
                                          </p:val>
                                        </p:tav>
                                      </p:tavLst>
                                    </p:anim>
                                    <p:animEffect transition="in" filter="fade">
                                      <p:cBhvr>
                                        <p:cTn id="42" dur="1000"/>
                                        <p:tgtEl>
                                          <p:spTgt spid="76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animBg="1"/>
      <p:bldP spid="8" grpId="0"/>
      <p:bldP spid="7680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5"/>
          <p:cNvSpPr txBox="1">
            <a:spLocks noGrp="1"/>
          </p:cNvSpPr>
          <p:nvPr>
            <p:ph type="body" idx="1"/>
          </p:nvPr>
        </p:nvSpPr>
        <p:spPr>
          <a:xfrm>
            <a:off x="598500" y="339502"/>
            <a:ext cx="8293980" cy="4630202"/>
          </a:xfrm>
          <a:prstGeom prst="rect">
            <a:avLst/>
          </a:prstGeom>
        </p:spPr>
        <p:txBody>
          <a:bodyPr spcFirstLastPara="1" wrap="square" lIns="0" tIns="0" rIns="0" bIns="0" anchor="t" anchorCtr="0">
            <a:noAutofit/>
          </a:bodyPr>
          <a:lstStyle/>
          <a:p>
            <a:pPr marL="0" indent="0">
              <a:buClr>
                <a:schemeClr val="dk1"/>
              </a:buClr>
              <a:buSzPts val="1100"/>
              <a:buNone/>
            </a:pPr>
            <a:r>
              <a:rPr lang="es-ES" sz="2400" b="1" dirty="0">
                <a:solidFill>
                  <a:schemeClr val="tx1"/>
                </a:solidFill>
                <a:latin typeface="+mj-lt"/>
              </a:rPr>
              <a:t>Principios que rigen la organización</a:t>
            </a:r>
          </a:p>
          <a:p>
            <a:pPr marL="0" lvl="0" indent="0" algn="l" rtl="0">
              <a:spcBef>
                <a:spcPts val="0"/>
              </a:spcBef>
              <a:spcAft>
                <a:spcPts val="0"/>
              </a:spcAft>
              <a:buClr>
                <a:schemeClr val="dk1"/>
              </a:buClr>
              <a:buSzPts val="1100"/>
              <a:buFont typeface="Arial"/>
              <a:buNone/>
            </a:pPr>
            <a:endParaRPr lang="es-MX" dirty="0">
              <a:latin typeface="+mj-lt"/>
            </a:endParaRPr>
          </a:p>
          <a:p>
            <a:pPr marL="0" indent="0">
              <a:buClr>
                <a:schemeClr val="dk1"/>
              </a:buClr>
              <a:buSzPts val="1100"/>
              <a:buNone/>
            </a:pPr>
            <a:r>
              <a:rPr lang="es-ES" b="1" dirty="0">
                <a:solidFill>
                  <a:srgbClr val="000066"/>
                </a:solidFill>
                <a:latin typeface="+mj-lt"/>
              </a:rPr>
              <a:t>Que ayudarán  a poner orden en tu área de resultados y así mejorar el cumplimiento de tus objetivos</a:t>
            </a:r>
          </a:p>
          <a:p>
            <a:pPr marL="0" lvl="0" indent="0" algn="l" rtl="0">
              <a:spcBef>
                <a:spcPts val="0"/>
              </a:spcBef>
              <a:spcAft>
                <a:spcPts val="0"/>
              </a:spcAft>
              <a:buClr>
                <a:schemeClr val="dk1"/>
              </a:buClr>
              <a:buSzPts val="1100"/>
              <a:buFont typeface="Arial"/>
              <a:buNone/>
            </a:pPr>
            <a:endParaRPr dirty="0"/>
          </a:p>
        </p:txBody>
      </p:sp>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22</a:t>
            </a:fld>
            <a:endParaRPr/>
          </a:p>
        </p:txBody>
      </p:sp>
      <p:sp>
        <p:nvSpPr>
          <p:cNvPr id="2" name="AutoShape 6">
            <a:extLst>
              <a:ext uri="{FF2B5EF4-FFF2-40B4-BE49-F238E27FC236}">
                <a16:creationId xmlns:a16="http://schemas.microsoft.com/office/drawing/2014/main" id="{6F5863CA-A0DD-26DE-5DD6-F77E8BC80041}"/>
              </a:ext>
            </a:extLst>
          </p:cNvPr>
          <p:cNvSpPr>
            <a:spLocks noChangeArrowheads="1"/>
          </p:cNvSpPr>
          <p:nvPr/>
        </p:nvSpPr>
        <p:spPr bwMode="auto">
          <a:xfrm>
            <a:off x="762000" y="3124200"/>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3" name="AutoShape 6">
            <a:extLst>
              <a:ext uri="{FF2B5EF4-FFF2-40B4-BE49-F238E27FC236}">
                <a16:creationId xmlns:a16="http://schemas.microsoft.com/office/drawing/2014/main" id="{321A4963-79F1-790C-FE8A-2784166F0177}"/>
              </a:ext>
            </a:extLst>
          </p:cNvPr>
          <p:cNvSpPr>
            <a:spLocks noChangeArrowheads="1"/>
          </p:cNvSpPr>
          <p:nvPr/>
        </p:nvSpPr>
        <p:spPr bwMode="auto">
          <a:xfrm>
            <a:off x="769410" y="1790700"/>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4" name="AutoShape 6">
            <a:extLst>
              <a:ext uri="{FF2B5EF4-FFF2-40B4-BE49-F238E27FC236}">
                <a16:creationId xmlns:a16="http://schemas.microsoft.com/office/drawing/2014/main" id="{4379B565-A3FC-6527-CF63-5C9948B1482A}"/>
              </a:ext>
            </a:extLst>
          </p:cNvPr>
          <p:cNvSpPr>
            <a:spLocks noChangeArrowheads="1"/>
          </p:cNvSpPr>
          <p:nvPr/>
        </p:nvSpPr>
        <p:spPr bwMode="auto">
          <a:xfrm>
            <a:off x="762000" y="2457450"/>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5" name="AutoShape 6">
            <a:extLst>
              <a:ext uri="{FF2B5EF4-FFF2-40B4-BE49-F238E27FC236}">
                <a16:creationId xmlns:a16="http://schemas.microsoft.com/office/drawing/2014/main" id="{A1182FCA-5DC5-B21E-6898-0DFA24283481}"/>
              </a:ext>
            </a:extLst>
          </p:cNvPr>
          <p:cNvSpPr>
            <a:spLocks noChangeArrowheads="1"/>
          </p:cNvSpPr>
          <p:nvPr/>
        </p:nvSpPr>
        <p:spPr bwMode="auto">
          <a:xfrm>
            <a:off x="735092" y="3790950"/>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6" name="AutoShape 6">
            <a:extLst>
              <a:ext uri="{FF2B5EF4-FFF2-40B4-BE49-F238E27FC236}">
                <a16:creationId xmlns:a16="http://schemas.microsoft.com/office/drawing/2014/main" id="{738FF67F-8672-567A-2E2C-2631D2378FD4}"/>
              </a:ext>
            </a:extLst>
          </p:cNvPr>
          <p:cNvSpPr>
            <a:spLocks noChangeArrowheads="1"/>
          </p:cNvSpPr>
          <p:nvPr/>
        </p:nvSpPr>
        <p:spPr bwMode="auto">
          <a:xfrm>
            <a:off x="735092" y="4365848"/>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8" name="CuadroTexto 7">
            <a:extLst>
              <a:ext uri="{FF2B5EF4-FFF2-40B4-BE49-F238E27FC236}">
                <a16:creationId xmlns:a16="http://schemas.microsoft.com/office/drawing/2014/main" id="{5A4DF377-74E7-308C-59DA-84CCA47D3AD6}"/>
              </a:ext>
            </a:extLst>
          </p:cNvPr>
          <p:cNvSpPr txBox="1"/>
          <p:nvPr/>
        </p:nvSpPr>
        <p:spPr>
          <a:xfrm>
            <a:off x="1825110" y="1865411"/>
            <a:ext cx="1882794" cy="461665"/>
          </a:xfrm>
          <a:prstGeom prst="rect">
            <a:avLst/>
          </a:prstGeom>
          <a:noFill/>
        </p:spPr>
        <p:txBody>
          <a:bodyPr wrap="square">
            <a:spAutoFit/>
          </a:bodyPr>
          <a:lstStyle/>
          <a:p>
            <a:pPr algn="just"/>
            <a:r>
              <a:rPr lang="es-ES" sz="2400" b="1" dirty="0">
                <a:solidFill>
                  <a:schemeClr val="tx1"/>
                </a:solidFill>
                <a:latin typeface="Cooper Lt BT" pitchFamily="18" charset="0"/>
              </a:rPr>
              <a:t>Objetivo</a:t>
            </a:r>
          </a:p>
        </p:txBody>
      </p:sp>
      <p:sp>
        <p:nvSpPr>
          <p:cNvPr id="9" name="Rectangle 7">
            <a:extLst>
              <a:ext uri="{FF2B5EF4-FFF2-40B4-BE49-F238E27FC236}">
                <a16:creationId xmlns:a16="http://schemas.microsoft.com/office/drawing/2014/main" id="{107DDCA3-8B66-B8F9-9795-395EC7BA6291}"/>
              </a:ext>
            </a:extLst>
          </p:cNvPr>
          <p:cNvSpPr>
            <a:spLocks noChangeArrowheads="1"/>
          </p:cNvSpPr>
          <p:nvPr/>
        </p:nvSpPr>
        <p:spPr bwMode="auto">
          <a:xfrm>
            <a:off x="1825110" y="2457450"/>
            <a:ext cx="246982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r>
              <a:rPr lang="es-ES" sz="2400" b="1" dirty="0">
                <a:solidFill>
                  <a:schemeClr val="tx1"/>
                </a:solidFill>
                <a:latin typeface="Cooper Lt BT" pitchFamily="18" charset="0"/>
              </a:rPr>
              <a:t>Coordinación</a:t>
            </a:r>
          </a:p>
        </p:txBody>
      </p:sp>
      <p:sp>
        <p:nvSpPr>
          <p:cNvPr id="10" name="Rectangle 9">
            <a:extLst>
              <a:ext uri="{FF2B5EF4-FFF2-40B4-BE49-F238E27FC236}">
                <a16:creationId xmlns:a16="http://schemas.microsoft.com/office/drawing/2014/main" id="{F42965FE-61FE-8845-F9D6-CB54A87F3C37}"/>
              </a:ext>
            </a:extLst>
          </p:cNvPr>
          <p:cNvSpPr>
            <a:spLocks noChangeArrowheads="1"/>
          </p:cNvSpPr>
          <p:nvPr/>
        </p:nvSpPr>
        <p:spPr bwMode="auto">
          <a:xfrm>
            <a:off x="1799444" y="3104707"/>
            <a:ext cx="274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ES" sz="2400" b="1" dirty="0">
                <a:solidFill>
                  <a:schemeClr val="tx1"/>
                </a:solidFill>
                <a:latin typeface="Cooper Lt BT" pitchFamily="18" charset="0"/>
              </a:rPr>
              <a:t>Autoridad</a:t>
            </a:r>
          </a:p>
        </p:txBody>
      </p:sp>
      <p:sp>
        <p:nvSpPr>
          <p:cNvPr id="12" name="CuadroTexto 11">
            <a:extLst>
              <a:ext uri="{FF2B5EF4-FFF2-40B4-BE49-F238E27FC236}">
                <a16:creationId xmlns:a16="http://schemas.microsoft.com/office/drawing/2014/main" id="{8A942CFF-8FDC-8A0D-000B-1ADC6783CEB3}"/>
              </a:ext>
            </a:extLst>
          </p:cNvPr>
          <p:cNvSpPr txBox="1"/>
          <p:nvPr/>
        </p:nvSpPr>
        <p:spPr>
          <a:xfrm>
            <a:off x="1799444" y="3711344"/>
            <a:ext cx="4731488" cy="461665"/>
          </a:xfrm>
          <a:prstGeom prst="rect">
            <a:avLst/>
          </a:prstGeom>
          <a:noFill/>
        </p:spPr>
        <p:txBody>
          <a:bodyPr wrap="square">
            <a:spAutoFit/>
          </a:bodyPr>
          <a:lstStyle/>
          <a:p>
            <a:pPr algn="just"/>
            <a:r>
              <a:rPr lang="es-ES" sz="2400" b="1" dirty="0">
                <a:solidFill>
                  <a:schemeClr val="tx1"/>
                </a:solidFill>
                <a:latin typeface="Cooper Lt BT" pitchFamily="18" charset="0"/>
              </a:rPr>
              <a:t>Responsabilidad</a:t>
            </a:r>
          </a:p>
        </p:txBody>
      </p:sp>
      <p:sp>
        <p:nvSpPr>
          <p:cNvPr id="14" name="CuadroTexto 13">
            <a:extLst>
              <a:ext uri="{FF2B5EF4-FFF2-40B4-BE49-F238E27FC236}">
                <a16:creationId xmlns:a16="http://schemas.microsoft.com/office/drawing/2014/main" id="{5F24125D-4857-D447-24F3-7313B094E29C}"/>
              </a:ext>
            </a:extLst>
          </p:cNvPr>
          <p:cNvSpPr txBox="1"/>
          <p:nvPr/>
        </p:nvSpPr>
        <p:spPr>
          <a:xfrm>
            <a:off x="1885884" y="4390730"/>
            <a:ext cx="1906404" cy="461665"/>
          </a:xfrm>
          <a:prstGeom prst="rect">
            <a:avLst/>
          </a:prstGeom>
          <a:noFill/>
        </p:spPr>
        <p:txBody>
          <a:bodyPr wrap="square">
            <a:spAutoFit/>
          </a:bodyPr>
          <a:lstStyle/>
          <a:p>
            <a:pPr algn="just"/>
            <a:r>
              <a:rPr lang="es-ES" sz="2400" b="1" dirty="0">
                <a:solidFill>
                  <a:schemeClr val="tx1"/>
                </a:solidFill>
                <a:latin typeface="Cooper Lt BT" pitchFamily="18" charset="0"/>
              </a:rPr>
              <a:t>Definición</a:t>
            </a:r>
          </a:p>
        </p:txBody>
      </p:sp>
      <p:sp>
        <p:nvSpPr>
          <p:cNvPr id="15" name="AutoShape 6">
            <a:extLst>
              <a:ext uri="{FF2B5EF4-FFF2-40B4-BE49-F238E27FC236}">
                <a16:creationId xmlns:a16="http://schemas.microsoft.com/office/drawing/2014/main" id="{F745CF4A-20FC-23E1-D257-FC4FB8E99880}"/>
              </a:ext>
            </a:extLst>
          </p:cNvPr>
          <p:cNvSpPr>
            <a:spLocks noChangeArrowheads="1"/>
          </p:cNvSpPr>
          <p:nvPr/>
        </p:nvSpPr>
        <p:spPr bwMode="auto">
          <a:xfrm>
            <a:off x="4827240" y="1903403"/>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6" name="AutoShape 6">
            <a:extLst>
              <a:ext uri="{FF2B5EF4-FFF2-40B4-BE49-F238E27FC236}">
                <a16:creationId xmlns:a16="http://schemas.microsoft.com/office/drawing/2014/main" id="{5E595389-DDC8-7507-7521-6AE77B4CD8EB}"/>
              </a:ext>
            </a:extLst>
          </p:cNvPr>
          <p:cNvSpPr>
            <a:spLocks noChangeArrowheads="1"/>
          </p:cNvSpPr>
          <p:nvPr/>
        </p:nvSpPr>
        <p:spPr bwMode="auto">
          <a:xfrm>
            <a:off x="4779294" y="2343150"/>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7" name="AutoShape 6">
            <a:extLst>
              <a:ext uri="{FF2B5EF4-FFF2-40B4-BE49-F238E27FC236}">
                <a16:creationId xmlns:a16="http://schemas.microsoft.com/office/drawing/2014/main" id="{23140776-4DB9-CEB6-BB44-3D7482F58866}"/>
              </a:ext>
            </a:extLst>
          </p:cNvPr>
          <p:cNvSpPr>
            <a:spLocks noChangeArrowheads="1"/>
          </p:cNvSpPr>
          <p:nvPr/>
        </p:nvSpPr>
        <p:spPr bwMode="auto">
          <a:xfrm>
            <a:off x="4827240" y="3027247"/>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8" name="AutoShape 6">
            <a:extLst>
              <a:ext uri="{FF2B5EF4-FFF2-40B4-BE49-F238E27FC236}">
                <a16:creationId xmlns:a16="http://schemas.microsoft.com/office/drawing/2014/main" id="{CFF9F94B-20A2-FCE8-6E65-5A4743A27165}"/>
              </a:ext>
            </a:extLst>
          </p:cNvPr>
          <p:cNvSpPr>
            <a:spLocks noChangeArrowheads="1"/>
          </p:cNvSpPr>
          <p:nvPr/>
        </p:nvSpPr>
        <p:spPr bwMode="auto">
          <a:xfrm>
            <a:off x="4827240" y="3415418"/>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9" name="AutoShape 6">
            <a:extLst>
              <a:ext uri="{FF2B5EF4-FFF2-40B4-BE49-F238E27FC236}">
                <a16:creationId xmlns:a16="http://schemas.microsoft.com/office/drawing/2014/main" id="{C02E089F-AFDB-1042-C74D-B65DA96532BE}"/>
              </a:ext>
            </a:extLst>
          </p:cNvPr>
          <p:cNvSpPr>
            <a:spLocks noChangeArrowheads="1"/>
          </p:cNvSpPr>
          <p:nvPr/>
        </p:nvSpPr>
        <p:spPr bwMode="auto">
          <a:xfrm>
            <a:off x="4783206" y="4307662"/>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0" name="Rectangle 15">
            <a:extLst>
              <a:ext uri="{FF2B5EF4-FFF2-40B4-BE49-F238E27FC236}">
                <a16:creationId xmlns:a16="http://schemas.microsoft.com/office/drawing/2014/main" id="{B5731C71-5149-A796-2C29-6DE5796F66D1}"/>
              </a:ext>
            </a:extLst>
          </p:cNvPr>
          <p:cNvSpPr>
            <a:spLocks noChangeArrowheads="1"/>
          </p:cNvSpPr>
          <p:nvPr/>
        </p:nvSpPr>
        <p:spPr bwMode="auto">
          <a:xfrm>
            <a:off x="5601273" y="222885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s-ES" sz="2400" b="1" dirty="0">
                <a:solidFill>
                  <a:schemeClr val="tx1"/>
                </a:solidFill>
                <a:latin typeface="Cooper Lt BT" pitchFamily="18" charset="0"/>
              </a:rPr>
              <a:t>Amplitud de control</a:t>
            </a:r>
          </a:p>
        </p:txBody>
      </p:sp>
      <p:sp>
        <p:nvSpPr>
          <p:cNvPr id="22" name="CuadroTexto 21">
            <a:extLst>
              <a:ext uri="{FF2B5EF4-FFF2-40B4-BE49-F238E27FC236}">
                <a16:creationId xmlns:a16="http://schemas.microsoft.com/office/drawing/2014/main" id="{A681931A-416A-DF9C-059A-7FFB20C6A79D}"/>
              </a:ext>
            </a:extLst>
          </p:cNvPr>
          <p:cNvSpPr txBox="1"/>
          <p:nvPr/>
        </p:nvSpPr>
        <p:spPr>
          <a:xfrm>
            <a:off x="5615137" y="3329285"/>
            <a:ext cx="3170111" cy="461665"/>
          </a:xfrm>
          <a:prstGeom prst="rect">
            <a:avLst/>
          </a:prstGeom>
          <a:noFill/>
        </p:spPr>
        <p:txBody>
          <a:bodyPr wrap="square">
            <a:spAutoFit/>
          </a:bodyPr>
          <a:lstStyle/>
          <a:p>
            <a:pPr algn="just"/>
            <a:r>
              <a:rPr lang="es-ES" sz="2400" b="1" dirty="0">
                <a:solidFill>
                  <a:schemeClr val="tx1"/>
                </a:solidFill>
                <a:latin typeface="Cooper Lt BT" pitchFamily="18" charset="0"/>
              </a:rPr>
              <a:t>Unidad de mando</a:t>
            </a:r>
          </a:p>
        </p:txBody>
      </p:sp>
      <p:sp>
        <p:nvSpPr>
          <p:cNvPr id="24" name="CuadroTexto 23">
            <a:extLst>
              <a:ext uri="{FF2B5EF4-FFF2-40B4-BE49-F238E27FC236}">
                <a16:creationId xmlns:a16="http://schemas.microsoft.com/office/drawing/2014/main" id="{9E4D4D47-5CE2-F5BE-AE50-99C06C6DA9B2}"/>
              </a:ext>
            </a:extLst>
          </p:cNvPr>
          <p:cNvSpPr txBox="1"/>
          <p:nvPr/>
        </p:nvSpPr>
        <p:spPr>
          <a:xfrm>
            <a:off x="5601273" y="4173009"/>
            <a:ext cx="3075183" cy="461665"/>
          </a:xfrm>
          <a:prstGeom prst="rect">
            <a:avLst/>
          </a:prstGeom>
          <a:noFill/>
        </p:spPr>
        <p:txBody>
          <a:bodyPr wrap="square">
            <a:spAutoFit/>
          </a:bodyPr>
          <a:lstStyle/>
          <a:p>
            <a:pPr algn="just"/>
            <a:r>
              <a:rPr lang="es-ES" sz="2400" b="1" dirty="0">
                <a:solidFill>
                  <a:schemeClr val="tx1"/>
                </a:solidFill>
                <a:latin typeface="Cooper Lt BT" pitchFamily="18" charset="0"/>
              </a:rPr>
              <a:t>Delegación</a:t>
            </a:r>
          </a:p>
        </p:txBody>
      </p:sp>
    </p:spTree>
    <p:extLst>
      <p:ext uri="{BB962C8B-B14F-4D97-AF65-F5344CB8AC3E}">
        <p14:creationId xmlns:p14="http://schemas.microsoft.com/office/powerpoint/2010/main" val="181540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dissolv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p:cTn id="24" dur="500" fill="hold"/>
                                        <p:tgtEl>
                                          <p:spTgt spid="9">
                                            <p:txEl>
                                              <p:pRg st="0" end="0"/>
                                            </p:txEl>
                                          </p:spTgt>
                                        </p:tgtEl>
                                        <p:attrNameLst>
                                          <p:attrName>ppt_w</p:attrName>
                                        </p:attrNameLst>
                                      </p:cBhvr>
                                      <p:tavLst>
                                        <p:tav tm="0">
                                          <p:val>
                                            <p:strVal val="#ppt_w*0.05"/>
                                          </p:val>
                                        </p:tav>
                                        <p:tav tm="100000">
                                          <p:val>
                                            <p:strVal val="#ppt_w"/>
                                          </p:val>
                                        </p:tav>
                                      </p:tavLst>
                                    </p:anim>
                                    <p:anim calcmode="lin" valueType="num">
                                      <p:cBhvr>
                                        <p:cTn id="25" dur="500" fill="hold"/>
                                        <p:tgtEl>
                                          <p:spTgt spid="9">
                                            <p:txEl>
                                              <p:pRg st="0" end="0"/>
                                            </p:txEl>
                                          </p:spTgt>
                                        </p:tgtEl>
                                        <p:attrNameLst>
                                          <p:attrName>ppt_h</p:attrName>
                                        </p:attrNameLst>
                                      </p:cBhvr>
                                      <p:tavLst>
                                        <p:tav tm="0">
                                          <p:val>
                                            <p:strVal val="#ppt_h"/>
                                          </p:val>
                                        </p:tav>
                                        <p:tav tm="100000">
                                          <p:val>
                                            <p:strVal val="#ppt_h"/>
                                          </p:val>
                                        </p:tav>
                                      </p:tavLst>
                                    </p:anim>
                                    <p:anim calcmode="lin" valueType="num">
                                      <p:cBhvr>
                                        <p:cTn id="26" dur="5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27" dur="500" fill="hold"/>
                                        <p:tgtEl>
                                          <p:spTgt spid="9">
                                            <p:txEl>
                                              <p:pRg st="0" end="0"/>
                                            </p:txEl>
                                          </p:spTgt>
                                        </p:tgtEl>
                                        <p:attrNameLst>
                                          <p:attrName>ppt_y</p:attrName>
                                        </p:attrNameLst>
                                      </p:cBhvr>
                                      <p:tavLst>
                                        <p:tav tm="0">
                                          <p:val>
                                            <p:strVal val="#ppt_y"/>
                                          </p:val>
                                        </p:tav>
                                        <p:tav tm="100000">
                                          <p:val>
                                            <p:strVal val="#ppt_y"/>
                                          </p:val>
                                        </p:tav>
                                      </p:tavLst>
                                    </p:anim>
                                    <p:animEffect transition="in" filter="fade">
                                      <p:cBhvr>
                                        <p:cTn id="28" dur="500"/>
                                        <p:tgtEl>
                                          <p:spTgt spid="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4" presetClass="entr" presetSubtype="0" accel="100000" fill="hold"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p:cTn id="33" dur="500" fill="hold"/>
                                        <p:tgtEl>
                                          <p:spTgt spid="10">
                                            <p:txEl>
                                              <p:pRg st="0" end="0"/>
                                            </p:txEl>
                                          </p:spTgt>
                                        </p:tgtEl>
                                        <p:attrNameLst>
                                          <p:attrName>ppt_w</p:attrName>
                                        </p:attrNameLst>
                                      </p:cBhvr>
                                      <p:tavLst>
                                        <p:tav tm="0">
                                          <p:val>
                                            <p:strVal val="#ppt_w*0.05"/>
                                          </p:val>
                                        </p:tav>
                                        <p:tav tm="100000">
                                          <p:val>
                                            <p:strVal val="#ppt_w"/>
                                          </p:val>
                                        </p:tav>
                                      </p:tavLst>
                                    </p:anim>
                                    <p:anim calcmode="lin" valueType="num">
                                      <p:cBhvr>
                                        <p:cTn id="34" dur="500" fill="hold"/>
                                        <p:tgtEl>
                                          <p:spTgt spid="10">
                                            <p:txEl>
                                              <p:pRg st="0" end="0"/>
                                            </p:txEl>
                                          </p:spTgt>
                                        </p:tgtEl>
                                        <p:attrNameLst>
                                          <p:attrName>ppt_h</p:attrName>
                                        </p:attrNameLst>
                                      </p:cBhvr>
                                      <p:tavLst>
                                        <p:tav tm="0">
                                          <p:val>
                                            <p:strVal val="#ppt_h"/>
                                          </p:val>
                                        </p:tav>
                                        <p:tav tm="100000">
                                          <p:val>
                                            <p:strVal val="#ppt_h"/>
                                          </p:val>
                                        </p:tav>
                                      </p:tavLst>
                                    </p:anim>
                                    <p:anim calcmode="lin" valueType="num">
                                      <p:cBhvr>
                                        <p:cTn id="35" dur="500" fill="hold"/>
                                        <p:tgtEl>
                                          <p:spTgt spid="10">
                                            <p:txEl>
                                              <p:pRg st="0" end="0"/>
                                            </p:txEl>
                                          </p:spTgt>
                                        </p:tgtEl>
                                        <p:attrNameLst>
                                          <p:attrName>ppt_x</p:attrName>
                                        </p:attrNameLst>
                                      </p:cBhvr>
                                      <p:tavLst>
                                        <p:tav tm="0">
                                          <p:val>
                                            <p:strVal val="#ppt_x-.2"/>
                                          </p:val>
                                        </p:tav>
                                        <p:tav tm="100000">
                                          <p:val>
                                            <p:strVal val="#ppt_x"/>
                                          </p:val>
                                        </p:tav>
                                      </p:tavLst>
                                    </p:anim>
                                    <p:anim calcmode="lin" valueType="num">
                                      <p:cBhvr>
                                        <p:cTn id="36" dur="500" fill="hold"/>
                                        <p:tgtEl>
                                          <p:spTgt spid="10">
                                            <p:txEl>
                                              <p:pRg st="0" end="0"/>
                                            </p:txEl>
                                          </p:spTgt>
                                        </p:tgtEl>
                                        <p:attrNameLst>
                                          <p:attrName>ppt_y</p:attrName>
                                        </p:attrNameLst>
                                      </p:cBhvr>
                                      <p:tavLst>
                                        <p:tav tm="0">
                                          <p:val>
                                            <p:strVal val="#ppt_y"/>
                                          </p:val>
                                        </p:tav>
                                        <p:tav tm="100000">
                                          <p:val>
                                            <p:strVal val="#ppt_y"/>
                                          </p:val>
                                        </p:tav>
                                      </p:tavLst>
                                    </p:anim>
                                    <p:animEffect transition="in" filter="fade">
                                      <p:cBhvr>
                                        <p:cTn id="37" dur="500"/>
                                        <p:tgtEl>
                                          <p:spTgt spid="10">
                                            <p:txEl>
                                              <p:pRg st="0" end="0"/>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dissolve">
                                      <p:cBhvr>
                                        <p:cTn id="40" dur="500"/>
                                        <p:tgtEl>
                                          <p:spTgt spid="15"/>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dissolve">
                                      <p:cBhvr>
                                        <p:cTn id="43" dur="500"/>
                                        <p:tgtEl>
                                          <p:spTgt spid="16"/>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dissolve">
                                      <p:cBhvr>
                                        <p:cTn id="46" dur="500"/>
                                        <p:tgtEl>
                                          <p:spTgt spid="17"/>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dissolve">
                                      <p:cBhvr>
                                        <p:cTn id="49" dur="500"/>
                                        <p:tgtEl>
                                          <p:spTgt spid="18"/>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dissolv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54" presetClass="entr" presetSubtype="0" accel="100000" fill="hold" nodeType="clickEffect">
                                  <p:stCondLst>
                                    <p:cond delay="0"/>
                                  </p:stCondLst>
                                  <p:childTnLst>
                                    <p:set>
                                      <p:cBhvr>
                                        <p:cTn id="56" dur="1" fill="hold">
                                          <p:stCondLst>
                                            <p:cond delay="0"/>
                                          </p:stCondLst>
                                        </p:cTn>
                                        <p:tgtEl>
                                          <p:spTgt spid="20">
                                            <p:txEl>
                                              <p:pRg st="0" end="0"/>
                                            </p:txEl>
                                          </p:spTgt>
                                        </p:tgtEl>
                                        <p:attrNameLst>
                                          <p:attrName>style.visibility</p:attrName>
                                        </p:attrNameLst>
                                      </p:cBhvr>
                                      <p:to>
                                        <p:strVal val="visible"/>
                                      </p:to>
                                    </p:set>
                                    <p:anim calcmode="lin" valueType="num">
                                      <p:cBhvr>
                                        <p:cTn id="57" dur="500" fill="hold"/>
                                        <p:tgtEl>
                                          <p:spTgt spid="20">
                                            <p:txEl>
                                              <p:pRg st="0" end="0"/>
                                            </p:txEl>
                                          </p:spTgt>
                                        </p:tgtEl>
                                        <p:attrNameLst>
                                          <p:attrName>ppt_w</p:attrName>
                                        </p:attrNameLst>
                                      </p:cBhvr>
                                      <p:tavLst>
                                        <p:tav tm="0">
                                          <p:val>
                                            <p:strVal val="#ppt_w*0.05"/>
                                          </p:val>
                                        </p:tav>
                                        <p:tav tm="100000">
                                          <p:val>
                                            <p:strVal val="#ppt_w"/>
                                          </p:val>
                                        </p:tav>
                                      </p:tavLst>
                                    </p:anim>
                                    <p:anim calcmode="lin" valueType="num">
                                      <p:cBhvr>
                                        <p:cTn id="58" dur="500" fill="hold"/>
                                        <p:tgtEl>
                                          <p:spTgt spid="20">
                                            <p:txEl>
                                              <p:pRg st="0" end="0"/>
                                            </p:txEl>
                                          </p:spTgt>
                                        </p:tgtEl>
                                        <p:attrNameLst>
                                          <p:attrName>ppt_h</p:attrName>
                                        </p:attrNameLst>
                                      </p:cBhvr>
                                      <p:tavLst>
                                        <p:tav tm="0">
                                          <p:val>
                                            <p:strVal val="#ppt_h"/>
                                          </p:val>
                                        </p:tav>
                                        <p:tav tm="100000">
                                          <p:val>
                                            <p:strVal val="#ppt_h"/>
                                          </p:val>
                                        </p:tav>
                                      </p:tavLst>
                                    </p:anim>
                                    <p:anim calcmode="lin" valueType="num">
                                      <p:cBhvr>
                                        <p:cTn id="59" dur="500" fill="hold"/>
                                        <p:tgtEl>
                                          <p:spTgt spid="20">
                                            <p:txEl>
                                              <p:pRg st="0" end="0"/>
                                            </p:txEl>
                                          </p:spTgt>
                                        </p:tgtEl>
                                        <p:attrNameLst>
                                          <p:attrName>ppt_x</p:attrName>
                                        </p:attrNameLst>
                                      </p:cBhvr>
                                      <p:tavLst>
                                        <p:tav tm="0">
                                          <p:val>
                                            <p:strVal val="#ppt_x-.2"/>
                                          </p:val>
                                        </p:tav>
                                        <p:tav tm="100000">
                                          <p:val>
                                            <p:strVal val="#ppt_x"/>
                                          </p:val>
                                        </p:tav>
                                      </p:tavLst>
                                    </p:anim>
                                    <p:anim calcmode="lin" valueType="num">
                                      <p:cBhvr>
                                        <p:cTn id="60" dur="500" fill="hold"/>
                                        <p:tgtEl>
                                          <p:spTgt spid="20">
                                            <p:txEl>
                                              <p:pRg st="0" end="0"/>
                                            </p:txEl>
                                          </p:spTgt>
                                        </p:tgtEl>
                                        <p:attrNameLst>
                                          <p:attrName>ppt_y</p:attrName>
                                        </p:attrNameLst>
                                      </p:cBhvr>
                                      <p:tavLst>
                                        <p:tav tm="0">
                                          <p:val>
                                            <p:strVal val="#ppt_y"/>
                                          </p:val>
                                        </p:tav>
                                        <p:tav tm="100000">
                                          <p:val>
                                            <p:strVal val="#ppt_y"/>
                                          </p:val>
                                        </p:tav>
                                      </p:tavLst>
                                    </p:anim>
                                    <p:animEffect transition="in" filter="fade">
                                      <p:cBhvr>
                                        <p:cTn id="6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15" grpId="0" animBg="1"/>
      <p:bldP spid="16" grpId="0" animBg="1"/>
      <p:bldP spid="17" grpId="0" animBg="1"/>
      <p:bldP spid="18"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5"/>
          <p:cNvSpPr txBox="1">
            <a:spLocks noGrp="1"/>
          </p:cNvSpPr>
          <p:nvPr>
            <p:ph type="body" idx="1"/>
          </p:nvPr>
        </p:nvSpPr>
        <p:spPr>
          <a:xfrm>
            <a:off x="598500" y="339502"/>
            <a:ext cx="8293980" cy="4630202"/>
          </a:xfrm>
          <a:prstGeom prst="rect">
            <a:avLst/>
          </a:prstGeom>
        </p:spPr>
        <p:txBody>
          <a:bodyPr spcFirstLastPara="1" wrap="square" lIns="0" tIns="0" rIns="0" bIns="0" anchor="t" anchorCtr="0">
            <a:noAutofit/>
          </a:bodyPr>
          <a:lstStyle/>
          <a:p>
            <a:pPr marL="0" indent="0">
              <a:buClr>
                <a:schemeClr val="dk1"/>
              </a:buClr>
              <a:buSzPts val="1100"/>
              <a:buNone/>
            </a:pPr>
            <a:r>
              <a:rPr lang="es-ES" sz="2000" dirty="0">
                <a:solidFill>
                  <a:schemeClr val="tx1"/>
                </a:solidFill>
                <a:latin typeface="Cooper Lt BT" pitchFamily="18" charset="0"/>
              </a:rPr>
              <a:t>Organización y cultura de la empresa</a:t>
            </a:r>
          </a:p>
          <a:p>
            <a:pPr marL="0" indent="0">
              <a:buClr>
                <a:schemeClr val="dk1"/>
              </a:buClr>
              <a:buSzPts val="1100"/>
              <a:buNone/>
            </a:pPr>
            <a:endParaRPr lang="es-ES" b="1" dirty="0">
              <a:solidFill>
                <a:schemeClr val="tx1"/>
              </a:solidFill>
              <a:latin typeface="Cooper Lt BT" pitchFamily="18" charset="0"/>
            </a:endParaRPr>
          </a:p>
          <a:p>
            <a:pPr marL="0" indent="0">
              <a:buClr>
                <a:schemeClr val="dk1"/>
              </a:buClr>
              <a:buSzPts val="1100"/>
              <a:buNone/>
            </a:pPr>
            <a:endParaRPr lang="es-ES" sz="2000" b="1" dirty="0">
              <a:solidFill>
                <a:schemeClr val="tx1"/>
              </a:solidFill>
              <a:latin typeface="Cooper Lt BT" pitchFamily="18" charset="0"/>
            </a:endParaRPr>
          </a:p>
          <a:p>
            <a:pPr marL="0" indent="0">
              <a:buClr>
                <a:schemeClr val="dk1"/>
              </a:buClr>
              <a:buSzPts val="1100"/>
              <a:buNone/>
            </a:pPr>
            <a:endParaRPr lang="es-ES" b="1" dirty="0">
              <a:solidFill>
                <a:schemeClr val="tx1"/>
              </a:solidFill>
              <a:latin typeface="Cooper Lt BT" pitchFamily="18" charset="0"/>
            </a:endParaRPr>
          </a:p>
          <a:p>
            <a:pPr marL="0" indent="0">
              <a:buClr>
                <a:schemeClr val="dk1"/>
              </a:buClr>
              <a:buSzPts val="1100"/>
              <a:buNone/>
            </a:pPr>
            <a:r>
              <a:rPr lang="es-ES" sz="2000" b="1" dirty="0">
                <a:solidFill>
                  <a:srgbClr val="000066"/>
                </a:solidFill>
                <a:latin typeface="+mj-lt"/>
              </a:rPr>
              <a:t>La cultura organizacional es el conjunto de valores, creencias y costumbres que los integrantes de un grupo tienen en común.</a:t>
            </a:r>
          </a:p>
          <a:p>
            <a:pPr marL="0" indent="0">
              <a:buClr>
                <a:schemeClr val="dk1"/>
              </a:buClr>
              <a:buSzPts val="1100"/>
              <a:buNone/>
            </a:pPr>
            <a:endParaRPr lang="es-ES" sz="2000" b="1" dirty="0">
              <a:solidFill>
                <a:schemeClr val="tx1"/>
              </a:solidFill>
              <a:latin typeface="Cooper Lt BT" pitchFamily="18" charset="0"/>
            </a:endParaRPr>
          </a:p>
          <a:p>
            <a:pPr marL="0" indent="0">
              <a:buClr>
                <a:schemeClr val="dk1"/>
              </a:buClr>
              <a:buSzPts val="1100"/>
              <a:buNone/>
            </a:pPr>
            <a:r>
              <a:rPr lang="es-ES" sz="2000" b="1" dirty="0">
                <a:solidFill>
                  <a:srgbClr val="FF0000"/>
                </a:solidFill>
                <a:latin typeface="Cooper Lt BT" pitchFamily="18" charset="0"/>
              </a:rPr>
              <a:t>¿Qué ofrece?</a:t>
            </a:r>
          </a:p>
          <a:p>
            <a:pPr marL="0" indent="0">
              <a:buClr>
                <a:schemeClr val="dk1"/>
              </a:buClr>
              <a:buSzPts val="1100"/>
              <a:buNone/>
            </a:pPr>
            <a:endParaRPr lang="es-ES" b="1" dirty="0">
              <a:solidFill>
                <a:srgbClr val="FF0000"/>
              </a:solidFill>
              <a:latin typeface="Cooper Lt BT" pitchFamily="18" charset="0"/>
            </a:endParaRPr>
          </a:p>
          <a:p>
            <a:pPr marL="0" indent="0">
              <a:buClr>
                <a:schemeClr val="dk1"/>
              </a:buClr>
              <a:buSzPts val="1100"/>
              <a:buNone/>
            </a:pPr>
            <a:r>
              <a:rPr lang="es-ES" sz="2000" b="1" dirty="0">
                <a:solidFill>
                  <a:schemeClr val="accent5">
                    <a:lumMod val="50000"/>
                  </a:schemeClr>
                </a:solidFill>
                <a:latin typeface="+mj-lt"/>
              </a:rPr>
              <a:t>		</a:t>
            </a:r>
            <a:r>
              <a:rPr lang="es-ES" sz="2800" b="1" dirty="0">
                <a:solidFill>
                  <a:schemeClr val="accent5">
                    <a:lumMod val="50000"/>
                  </a:schemeClr>
                </a:solidFill>
                <a:latin typeface="+mj-lt"/>
              </a:rPr>
              <a:t>Formas definidas de pensamiento</a:t>
            </a:r>
          </a:p>
          <a:p>
            <a:pPr marL="0" indent="0">
              <a:buClr>
                <a:schemeClr val="dk1"/>
              </a:buClr>
              <a:buSzPts val="1100"/>
              <a:buNone/>
            </a:pPr>
            <a:endParaRPr lang="es-ES" b="1" dirty="0">
              <a:solidFill>
                <a:schemeClr val="accent5">
                  <a:lumMod val="50000"/>
                </a:schemeClr>
              </a:solidFill>
              <a:latin typeface="+mj-lt"/>
            </a:endParaRPr>
          </a:p>
          <a:p>
            <a:pPr marL="0" indent="0">
              <a:buClr>
                <a:schemeClr val="dk1"/>
              </a:buClr>
              <a:buSzPts val="1100"/>
              <a:buNone/>
            </a:pPr>
            <a:r>
              <a:rPr lang="es-ES" sz="2000" b="1" dirty="0">
                <a:solidFill>
                  <a:schemeClr val="accent5">
                    <a:lumMod val="50000"/>
                  </a:schemeClr>
                </a:solidFill>
                <a:latin typeface="+mj-lt"/>
              </a:rPr>
              <a:t>		</a:t>
            </a:r>
            <a:r>
              <a:rPr lang="es-ES" sz="2800" b="1" dirty="0">
                <a:solidFill>
                  <a:schemeClr val="accent5">
                    <a:lumMod val="50000"/>
                  </a:schemeClr>
                </a:solidFill>
                <a:latin typeface="+mj-lt"/>
              </a:rPr>
              <a:t>Apoyo para la toma de decisiones</a:t>
            </a:r>
          </a:p>
          <a:p>
            <a:pPr marL="0" indent="0">
              <a:buClr>
                <a:schemeClr val="dk1"/>
              </a:buClr>
              <a:buSzPts val="1100"/>
              <a:buNone/>
            </a:pPr>
            <a:endParaRPr lang="es-ES" sz="2000" b="1" dirty="0">
              <a:solidFill>
                <a:schemeClr val="accent5">
                  <a:lumMod val="50000"/>
                </a:schemeClr>
              </a:solidFill>
              <a:latin typeface="+mj-lt"/>
            </a:endParaRPr>
          </a:p>
          <a:p>
            <a:pPr marL="0" indent="0">
              <a:buClr>
                <a:schemeClr val="dk1"/>
              </a:buClr>
              <a:buSzPts val="1100"/>
              <a:buNone/>
            </a:pPr>
            <a:endParaRPr lang="es-ES" sz="2000" b="1" dirty="0">
              <a:solidFill>
                <a:srgbClr val="FF0000"/>
              </a:solidFill>
              <a:latin typeface="Cooper Lt BT" pitchFamily="18" charset="0"/>
            </a:endParaRPr>
          </a:p>
          <a:p>
            <a:pPr marL="0" lvl="0" indent="0" algn="l" rtl="0">
              <a:spcBef>
                <a:spcPts val="0"/>
              </a:spcBef>
              <a:spcAft>
                <a:spcPts val="0"/>
              </a:spcAft>
              <a:buClr>
                <a:schemeClr val="dk1"/>
              </a:buClr>
              <a:buSzPts val="1100"/>
              <a:buFont typeface="Arial"/>
              <a:buNone/>
            </a:pPr>
            <a:endParaRPr dirty="0"/>
          </a:p>
        </p:txBody>
      </p:sp>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23</a:t>
            </a:fld>
            <a:endParaRPr/>
          </a:p>
        </p:txBody>
      </p:sp>
      <p:sp>
        <p:nvSpPr>
          <p:cNvPr id="2" name="AutoShape 6">
            <a:extLst>
              <a:ext uri="{FF2B5EF4-FFF2-40B4-BE49-F238E27FC236}">
                <a16:creationId xmlns:a16="http://schemas.microsoft.com/office/drawing/2014/main" id="{DDA78F25-7B97-4A3C-0E5D-C94CC9BC5C44}"/>
              </a:ext>
            </a:extLst>
          </p:cNvPr>
          <p:cNvSpPr>
            <a:spLocks noChangeArrowheads="1"/>
          </p:cNvSpPr>
          <p:nvPr/>
        </p:nvSpPr>
        <p:spPr bwMode="auto">
          <a:xfrm>
            <a:off x="971600" y="3003798"/>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3" name="AutoShape 6">
            <a:extLst>
              <a:ext uri="{FF2B5EF4-FFF2-40B4-BE49-F238E27FC236}">
                <a16:creationId xmlns:a16="http://schemas.microsoft.com/office/drawing/2014/main" id="{78F7D05E-004D-9E20-32C0-24FDF9D4D837}"/>
              </a:ext>
            </a:extLst>
          </p:cNvPr>
          <p:cNvSpPr>
            <a:spLocks noChangeArrowheads="1"/>
          </p:cNvSpPr>
          <p:nvPr/>
        </p:nvSpPr>
        <p:spPr bwMode="auto">
          <a:xfrm>
            <a:off x="1043608" y="3867894"/>
            <a:ext cx="685800" cy="457200"/>
          </a:xfrm>
          <a:prstGeom prst="notchedRightArrow">
            <a:avLst>
              <a:gd name="adj1" fmla="val 50000"/>
              <a:gd name="adj2" fmla="val 37500"/>
            </a:avLst>
          </a:prstGeom>
          <a:gradFill rotWithShape="1">
            <a:gsLst>
              <a:gs pos="0">
                <a:srgbClr val="A50021"/>
              </a:gs>
              <a:gs pos="100000">
                <a:schemeClr val="bg1"/>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Tree>
    <p:extLst>
      <p:ext uri="{BB962C8B-B14F-4D97-AF65-F5344CB8AC3E}">
        <p14:creationId xmlns:p14="http://schemas.microsoft.com/office/powerpoint/2010/main" val="297036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24</a:t>
            </a:fld>
            <a:endParaRPr/>
          </a:p>
        </p:txBody>
      </p:sp>
      <p:sp>
        <p:nvSpPr>
          <p:cNvPr id="92163" name="Rectangle 3"/>
          <p:cNvSpPr>
            <a:spLocks noGrp="1" noChangeArrowheads="1"/>
          </p:cNvSpPr>
          <p:nvPr>
            <p:ph type="body" idx="1"/>
          </p:nvPr>
        </p:nvSpPr>
        <p:spPr bwMode="auto">
          <a:xfrm>
            <a:off x="598488" y="339725"/>
            <a:ext cx="3685479" cy="738664"/>
          </a:xfrm>
          <a:prstGeom prst="rect">
            <a:avLst/>
          </a:prstGeom>
          <a:gradFill rotWithShape="1">
            <a:gsLst>
              <a:gs pos="0">
                <a:srgbClr val="C0C0C0"/>
              </a:gs>
              <a:gs pos="100000">
                <a:srgbClr val="FFFFFF"/>
              </a:gs>
            </a:gsLst>
            <a:lin ang="5400000" scaled="1"/>
          </a:gra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buFont typeface="Wingdings" pitchFamily="2" charset="2"/>
              <a:buNone/>
            </a:pPr>
            <a:r>
              <a:rPr lang="es-ES" sz="3200">
                <a:solidFill>
                  <a:srgbClr val="000066"/>
                </a:solidFill>
                <a:latin typeface="Cooper Lt BT" pitchFamily="18" charset="0"/>
              </a:rPr>
              <a:t>CONTROL</a:t>
            </a:r>
            <a:endParaRPr lang="es-ES" sz="3200">
              <a:solidFill>
                <a:srgbClr val="000066"/>
              </a:solidFill>
            </a:endParaRPr>
          </a:p>
        </p:txBody>
      </p:sp>
      <p:sp>
        <p:nvSpPr>
          <p:cNvPr id="2" name="Rectangle 5">
            <a:extLst>
              <a:ext uri="{FF2B5EF4-FFF2-40B4-BE49-F238E27FC236}">
                <a16:creationId xmlns:a16="http://schemas.microsoft.com/office/drawing/2014/main" id="{84D48834-48B1-CBA3-7E48-C2AAD1A02103}"/>
              </a:ext>
            </a:extLst>
          </p:cNvPr>
          <p:cNvSpPr>
            <a:spLocks noChangeArrowheads="1"/>
          </p:cNvSpPr>
          <p:nvPr/>
        </p:nvSpPr>
        <p:spPr bwMode="auto">
          <a:xfrm>
            <a:off x="602375" y="1569106"/>
            <a:ext cx="8458200" cy="1016000"/>
          </a:xfrm>
          <a:prstGeom prst="rect">
            <a:avLst/>
          </a:prstGeom>
          <a:gradFill rotWithShape="1">
            <a:gsLst>
              <a:gs pos="0">
                <a:srgbClr val="FFFFCC"/>
              </a:gs>
              <a:gs pos="100000">
                <a:srgbClr val="FFFFFF"/>
              </a:gs>
            </a:gsLst>
            <a:lin ang="0" scaled="1"/>
          </a:gradFill>
          <a:ln w="9525" algn="ctr">
            <a:solidFill>
              <a:srgbClr val="00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buFont typeface="Wingdings" pitchFamily="2" charset="2"/>
              <a:buNone/>
            </a:pPr>
            <a:r>
              <a:rPr lang="es-ES" sz="2000" dirty="0">
                <a:solidFill>
                  <a:schemeClr val="accent5">
                    <a:lumMod val="50000"/>
                  </a:schemeClr>
                </a:solidFill>
                <a:latin typeface="+mj-lt"/>
              </a:rPr>
              <a:t>La medición de resultados actuales y pasados, en relación con lo esperados, ya sea total o parcialmente con el fin de corregir, mejorar y formular nuevos planes. </a:t>
            </a:r>
          </a:p>
        </p:txBody>
      </p:sp>
      <p:sp>
        <p:nvSpPr>
          <p:cNvPr id="4" name="CuadroTexto 3">
            <a:extLst>
              <a:ext uri="{FF2B5EF4-FFF2-40B4-BE49-F238E27FC236}">
                <a16:creationId xmlns:a16="http://schemas.microsoft.com/office/drawing/2014/main" id="{ABEA230E-178D-8A82-DE40-CB9B42C3DE51}"/>
              </a:ext>
            </a:extLst>
          </p:cNvPr>
          <p:cNvSpPr txBox="1"/>
          <p:nvPr/>
        </p:nvSpPr>
        <p:spPr>
          <a:xfrm>
            <a:off x="685800" y="3006218"/>
            <a:ext cx="4763386" cy="1754326"/>
          </a:xfrm>
          <a:prstGeom prst="rect">
            <a:avLst/>
          </a:prstGeom>
          <a:noFill/>
        </p:spPr>
        <p:txBody>
          <a:bodyPr wrap="square">
            <a:spAutoFit/>
          </a:bodyPr>
          <a:lstStyle/>
          <a:p>
            <a:r>
              <a:rPr lang="es-ES" sz="1800" dirty="0">
                <a:solidFill>
                  <a:schemeClr val="accent5">
                    <a:lumMod val="50000"/>
                  </a:schemeClr>
                </a:solidFill>
                <a:latin typeface="+mj-lt"/>
              </a:rPr>
              <a:t>Estandarizar el desempeño</a:t>
            </a:r>
          </a:p>
          <a:p>
            <a:r>
              <a:rPr lang="es-ES" sz="1800" dirty="0">
                <a:solidFill>
                  <a:schemeClr val="accent5">
                    <a:lumMod val="50000"/>
                  </a:schemeClr>
                </a:solidFill>
                <a:latin typeface="+mj-lt"/>
              </a:rPr>
              <a:t>Proteger los bienes organizacionales</a:t>
            </a:r>
          </a:p>
          <a:p>
            <a:r>
              <a:rPr lang="es-ES" sz="1800" dirty="0">
                <a:solidFill>
                  <a:schemeClr val="accent5">
                    <a:lumMod val="50000"/>
                  </a:schemeClr>
                </a:solidFill>
                <a:latin typeface="+mj-lt"/>
              </a:rPr>
              <a:t>Estandarizar la calidad del producto</a:t>
            </a:r>
          </a:p>
          <a:p>
            <a:r>
              <a:rPr lang="es-ES" sz="1800" dirty="0">
                <a:solidFill>
                  <a:schemeClr val="accent5">
                    <a:lumMod val="50000"/>
                  </a:schemeClr>
                </a:solidFill>
                <a:latin typeface="+mj-lt"/>
              </a:rPr>
              <a:t>Limitar la cantidad de autoridad ejercida</a:t>
            </a:r>
          </a:p>
          <a:p>
            <a:r>
              <a:rPr lang="es-ES" sz="1800" dirty="0">
                <a:solidFill>
                  <a:schemeClr val="accent5">
                    <a:lumMod val="50000"/>
                  </a:schemeClr>
                </a:solidFill>
                <a:latin typeface="+mj-lt"/>
              </a:rPr>
              <a:t>Medir y dirigir el desempeño</a:t>
            </a:r>
          </a:p>
          <a:p>
            <a:r>
              <a:rPr lang="es-ES" sz="1800" dirty="0">
                <a:solidFill>
                  <a:schemeClr val="accent5">
                    <a:lumMod val="50000"/>
                  </a:schemeClr>
                </a:solidFill>
                <a:latin typeface="+mj-lt"/>
              </a:rPr>
              <a:t>Alcanzar los objetivos de la empresa</a:t>
            </a:r>
            <a:endParaRPr lang="es-MX" sz="1800" dirty="0">
              <a:solidFill>
                <a:schemeClr val="accent5">
                  <a:lumMod val="50000"/>
                </a:schemeClr>
              </a:solidFill>
              <a:latin typeface="+mj-lt"/>
            </a:endParaRPr>
          </a:p>
        </p:txBody>
      </p:sp>
      <p:sp>
        <p:nvSpPr>
          <p:cNvPr id="92167" name="Rectangle 7"/>
          <p:cNvSpPr>
            <a:spLocks noChangeArrowheads="1"/>
          </p:cNvSpPr>
          <p:nvPr/>
        </p:nvSpPr>
        <p:spPr bwMode="auto">
          <a:xfrm>
            <a:off x="3590036" y="1192955"/>
            <a:ext cx="1219200" cy="30777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rgbClr val="A5002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dirty="0">
                <a:solidFill>
                  <a:srgbClr val="FF0000"/>
                </a:solidFill>
                <a:latin typeface="Cooper Lt BT" pitchFamily="18" charset="0"/>
              </a:rPr>
              <a:t>¿Qué es?</a:t>
            </a:r>
            <a:endParaRPr lang="es-ES" dirty="0">
              <a:solidFill>
                <a:srgbClr val="FF0000"/>
              </a:solidFill>
            </a:endParaRPr>
          </a:p>
        </p:txBody>
      </p:sp>
      <p:sp>
        <p:nvSpPr>
          <p:cNvPr id="5" name="Rectangle 8">
            <a:extLst>
              <a:ext uri="{FF2B5EF4-FFF2-40B4-BE49-F238E27FC236}">
                <a16:creationId xmlns:a16="http://schemas.microsoft.com/office/drawing/2014/main" id="{17EDBF3A-02FA-538B-F750-D423DF019CB2}"/>
              </a:ext>
            </a:extLst>
          </p:cNvPr>
          <p:cNvSpPr>
            <a:spLocks noChangeArrowheads="1"/>
          </p:cNvSpPr>
          <p:nvPr/>
        </p:nvSpPr>
        <p:spPr bwMode="auto">
          <a:xfrm>
            <a:off x="3923928" y="2822861"/>
            <a:ext cx="2743200" cy="30777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rgbClr val="A5002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dirty="0">
                <a:solidFill>
                  <a:srgbClr val="FF0000"/>
                </a:solidFill>
                <a:latin typeface="Cooper Lt BT" pitchFamily="18" charset="0"/>
              </a:rPr>
              <a:t>¿Para qué sirve?</a:t>
            </a:r>
            <a:endParaRPr lang="es-ES" dirty="0">
              <a:solidFill>
                <a:srgbClr val="FF0000"/>
              </a:solidFill>
            </a:endParaRPr>
          </a:p>
        </p:txBody>
      </p:sp>
      <p:sp>
        <p:nvSpPr>
          <p:cNvPr id="6" name="AutoShape 4">
            <a:extLst>
              <a:ext uri="{FF2B5EF4-FFF2-40B4-BE49-F238E27FC236}">
                <a16:creationId xmlns:a16="http://schemas.microsoft.com/office/drawing/2014/main" id="{61BA8962-031A-0888-3952-62D03EB56339}"/>
              </a:ext>
            </a:extLst>
          </p:cNvPr>
          <p:cNvSpPr>
            <a:spLocks noChangeArrowheads="1"/>
          </p:cNvSpPr>
          <p:nvPr/>
        </p:nvSpPr>
        <p:spPr bwMode="auto">
          <a:xfrm rot="5400000">
            <a:off x="4442524" y="1049993"/>
            <a:ext cx="733425" cy="304800"/>
          </a:xfrm>
          <a:prstGeom prst="rightArrow">
            <a:avLst>
              <a:gd name="adj1" fmla="val 50000"/>
              <a:gd name="adj2" fmla="val 60156"/>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MX"/>
          </a:p>
        </p:txBody>
      </p:sp>
      <p:sp>
        <p:nvSpPr>
          <p:cNvPr id="7" name="AutoShape 4">
            <a:extLst>
              <a:ext uri="{FF2B5EF4-FFF2-40B4-BE49-F238E27FC236}">
                <a16:creationId xmlns:a16="http://schemas.microsoft.com/office/drawing/2014/main" id="{5A574645-5AA7-0BF1-C211-F5DFF26EB898}"/>
              </a:ext>
            </a:extLst>
          </p:cNvPr>
          <p:cNvSpPr>
            <a:spLocks noChangeArrowheads="1"/>
          </p:cNvSpPr>
          <p:nvPr/>
        </p:nvSpPr>
        <p:spPr bwMode="auto">
          <a:xfrm rot="5400000">
            <a:off x="4464763" y="3363890"/>
            <a:ext cx="733425" cy="304800"/>
          </a:xfrm>
          <a:prstGeom prst="rightArrow">
            <a:avLst>
              <a:gd name="adj1" fmla="val 50000"/>
              <a:gd name="adj2" fmla="val 60156"/>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MX"/>
          </a:p>
        </p:txBody>
      </p:sp>
    </p:spTree>
    <p:extLst>
      <p:ext uri="{BB962C8B-B14F-4D97-AF65-F5344CB8AC3E}">
        <p14:creationId xmlns:p14="http://schemas.microsoft.com/office/powerpoint/2010/main" val="386033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gtEl>
                                        <p:attrNameLst>
                                          <p:attrName>style.visibility</p:attrName>
                                        </p:attrNameLst>
                                      </p:cBhvr>
                                      <p:to>
                                        <p:strVal val="visible"/>
                                      </p:to>
                                    </p:set>
                                    <p:animEffect transition="in" filter="blinds(horizontal)">
                                      <p:cBhvr>
                                        <p:cTn id="7" dur="500"/>
                                        <p:tgtEl>
                                          <p:spTgt spid="9216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4)">
                                      <p:cBhvr>
                                        <p:cTn id="12" dur="2000"/>
                                        <p:tgtEl>
                                          <p:spTgt spid="2"/>
                                        </p:tgtEl>
                                      </p:cBhvr>
                                    </p:animEffect>
                                  </p:childTnLst>
                                </p:cTn>
                              </p:par>
                              <p:par>
                                <p:cTn id="13" presetID="54" presetClass="entr" presetSubtype="0" accel="100000" fill="hold" grpId="0" nodeType="withEffect">
                                  <p:stCondLst>
                                    <p:cond delay="1000"/>
                                  </p:stCondLst>
                                  <p:childTnLst>
                                    <p:set>
                                      <p:cBhvr>
                                        <p:cTn id="14" dur="1" fill="hold">
                                          <p:stCondLst>
                                            <p:cond delay="0"/>
                                          </p:stCondLst>
                                        </p:cTn>
                                        <p:tgtEl>
                                          <p:spTgt spid="92167"/>
                                        </p:tgtEl>
                                        <p:attrNameLst>
                                          <p:attrName>style.visibility</p:attrName>
                                        </p:attrNameLst>
                                      </p:cBhvr>
                                      <p:to>
                                        <p:strVal val="visible"/>
                                      </p:to>
                                    </p:set>
                                    <p:anim calcmode="lin" valueType="num">
                                      <p:cBhvr>
                                        <p:cTn id="15" dur="500" fill="hold"/>
                                        <p:tgtEl>
                                          <p:spTgt spid="92167"/>
                                        </p:tgtEl>
                                        <p:attrNameLst>
                                          <p:attrName>ppt_w</p:attrName>
                                        </p:attrNameLst>
                                      </p:cBhvr>
                                      <p:tavLst>
                                        <p:tav tm="0">
                                          <p:val>
                                            <p:strVal val="#ppt_w*0.05"/>
                                          </p:val>
                                        </p:tav>
                                        <p:tav tm="100000">
                                          <p:val>
                                            <p:strVal val="#ppt_w"/>
                                          </p:val>
                                        </p:tav>
                                      </p:tavLst>
                                    </p:anim>
                                    <p:anim calcmode="lin" valueType="num">
                                      <p:cBhvr>
                                        <p:cTn id="16" dur="500" fill="hold"/>
                                        <p:tgtEl>
                                          <p:spTgt spid="92167"/>
                                        </p:tgtEl>
                                        <p:attrNameLst>
                                          <p:attrName>ppt_h</p:attrName>
                                        </p:attrNameLst>
                                      </p:cBhvr>
                                      <p:tavLst>
                                        <p:tav tm="0">
                                          <p:val>
                                            <p:strVal val="#ppt_h"/>
                                          </p:val>
                                        </p:tav>
                                        <p:tav tm="100000">
                                          <p:val>
                                            <p:strVal val="#ppt_h"/>
                                          </p:val>
                                        </p:tav>
                                      </p:tavLst>
                                    </p:anim>
                                    <p:anim calcmode="lin" valueType="num">
                                      <p:cBhvr>
                                        <p:cTn id="17" dur="500" fill="hold"/>
                                        <p:tgtEl>
                                          <p:spTgt spid="92167"/>
                                        </p:tgtEl>
                                        <p:attrNameLst>
                                          <p:attrName>ppt_x</p:attrName>
                                        </p:attrNameLst>
                                      </p:cBhvr>
                                      <p:tavLst>
                                        <p:tav tm="0">
                                          <p:val>
                                            <p:strVal val="#ppt_x-.2"/>
                                          </p:val>
                                        </p:tav>
                                        <p:tav tm="100000">
                                          <p:val>
                                            <p:strVal val="#ppt_x"/>
                                          </p:val>
                                        </p:tav>
                                      </p:tavLst>
                                    </p:anim>
                                    <p:anim calcmode="lin" valueType="num">
                                      <p:cBhvr>
                                        <p:cTn id="18" dur="500" fill="hold"/>
                                        <p:tgtEl>
                                          <p:spTgt spid="92167"/>
                                        </p:tgtEl>
                                        <p:attrNameLst>
                                          <p:attrName>ppt_y</p:attrName>
                                        </p:attrNameLst>
                                      </p:cBhvr>
                                      <p:tavLst>
                                        <p:tav tm="0">
                                          <p:val>
                                            <p:strVal val="#ppt_y"/>
                                          </p:val>
                                        </p:tav>
                                        <p:tav tm="100000">
                                          <p:val>
                                            <p:strVal val="#ppt_y"/>
                                          </p:val>
                                        </p:tav>
                                      </p:tavLst>
                                    </p:anim>
                                    <p:animEffect transition="in" filter="fade">
                                      <p:cBhvr>
                                        <p:cTn id="19" dur="500"/>
                                        <p:tgtEl>
                                          <p:spTgt spid="92167"/>
                                        </p:tgtEl>
                                      </p:cBhvr>
                                    </p:animEffect>
                                  </p:childTnLst>
                                </p:cTn>
                              </p:par>
                            </p:childTnLst>
                          </p:cTn>
                        </p:par>
                        <p:par>
                          <p:cTn id="20" fill="hold">
                            <p:stCondLst>
                              <p:cond delay="2000"/>
                            </p:stCondLst>
                            <p:childTnLst>
                              <p:par>
                                <p:cTn id="21" presetID="54" presetClass="entr" presetSubtype="0" accel="100000" fill="hold" grpId="0" nodeType="afterEffect">
                                  <p:stCondLst>
                                    <p:cond delay="50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strVal val="#ppt_w*0.05"/>
                                          </p:val>
                                        </p:tav>
                                        <p:tav tm="100000">
                                          <p:val>
                                            <p:strVal val="#ppt_w"/>
                                          </p:val>
                                        </p:tav>
                                      </p:tavLst>
                                    </p:anim>
                                    <p:anim calcmode="lin" valueType="num">
                                      <p:cBhvr>
                                        <p:cTn id="24" dur="500" fill="hold"/>
                                        <p:tgtEl>
                                          <p:spTgt spid="5"/>
                                        </p:tgtEl>
                                        <p:attrNameLst>
                                          <p:attrName>ppt_h</p:attrName>
                                        </p:attrNameLst>
                                      </p:cBhvr>
                                      <p:tavLst>
                                        <p:tav tm="0">
                                          <p:val>
                                            <p:strVal val="#ppt_h"/>
                                          </p:val>
                                        </p:tav>
                                        <p:tav tm="100000">
                                          <p:val>
                                            <p:strVal val="#ppt_h"/>
                                          </p:val>
                                        </p:tav>
                                      </p:tavLst>
                                    </p:anim>
                                    <p:anim calcmode="lin" valueType="num">
                                      <p:cBhvr>
                                        <p:cTn id="25" dur="500" fill="hold"/>
                                        <p:tgtEl>
                                          <p:spTgt spid="5"/>
                                        </p:tgtEl>
                                        <p:attrNameLst>
                                          <p:attrName>ppt_x</p:attrName>
                                        </p:attrNameLst>
                                      </p:cBhvr>
                                      <p:tavLst>
                                        <p:tav tm="0">
                                          <p:val>
                                            <p:strVal val="#ppt_x-.2"/>
                                          </p:val>
                                        </p:tav>
                                        <p:tav tm="100000">
                                          <p:val>
                                            <p:strVal val="#ppt_x"/>
                                          </p:val>
                                        </p:tav>
                                      </p:tavLst>
                                    </p:anim>
                                    <p:anim calcmode="lin" valueType="num">
                                      <p:cBhvr>
                                        <p:cTn id="26" dur="500" fill="hold"/>
                                        <p:tgtEl>
                                          <p:spTgt spid="5"/>
                                        </p:tgtEl>
                                        <p:attrNameLst>
                                          <p:attrName>ppt_y</p:attrName>
                                        </p:attrNameLst>
                                      </p:cBhvr>
                                      <p:tavLst>
                                        <p:tav tm="0">
                                          <p:val>
                                            <p:strVal val="#ppt_y"/>
                                          </p:val>
                                        </p:tav>
                                        <p:tav tm="100000">
                                          <p:val>
                                            <p:strVal val="#ppt_y"/>
                                          </p:val>
                                        </p:tav>
                                      </p:tavLst>
                                    </p:anim>
                                    <p:animEffect transition="in" filter="fade">
                                      <p:cBhvr>
                                        <p:cTn id="27" dur="500"/>
                                        <p:tgtEl>
                                          <p:spTgt spid="5"/>
                                        </p:tgtEl>
                                      </p:cBhvr>
                                    </p:animEffect>
                                  </p:childTnLst>
                                </p:cTn>
                              </p:par>
                            </p:childTnLst>
                          </p:cTn>
                        </p:par>
                        <p:par>
                          <p:cTn id="28" fill="hold">
                            <p:stCondLst>
                              <p:cond delay="3000"/>
                            </p:stCondLst>
                            <p:childTnLst>
                              <p:par>
                                <p:cTn id="29" presetID="48" presetClass="entr" presetSubtype="0" accel="50000" fill="hold" grpId="0" nodeType="afterEffect">
                                  <p:stCondLst>
                                    <p:cond delay="100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6"/>
                                        </p:tgtEl>
                                        <p:attrNameLst>
                                          <p:attrName>ppt_y</p:attrName>
                                        </p:attrNameLst>
                                      </p:cBhvr>
                                      <p:tavLst>
                                        <p:tav tm="0">
                                          <p:val>
                                            <p:strVal val="#ppt_y"/>
                                          </p:val>
                                        </p:tav>
                                        <p:tav tm="100000">
                                          <p:val>
                                            <p:strVal val="#ppt_y"/>
                                          </p:val>
                                        </p:tav>
                                      </p:tavLst>
                                    </p:anim>
                                    <p:animEffect transition="in" filter="fade">
                                      <p:cBhvr>
                                        <p:cTn id="34" dur="1000"/>
                                        <p:tgtEl>
                                          <p:spTgt spid="6"/>
                                        </p:tgtEl>
                                      </p:cBhvr>
                                    </p:animEffect>
                                  </p:childTnLst>
                                </p:cTn>
                              </p:par>
                            </p:childTnLst>
                          </p:cTn>
                        </p:par>
                        <p:par>
                          <p:cTn id="35" fill="hold">
                            <p:stCondLst>
                              <p:cond delay="5000"/>
                            </p:stCondLst>
                            <p:childTnLst>
                              <p:par>
                                <p:cTn id="36" presetID="48" presetClass="entr" presetSubtype="0" accel="50000" fill="hold" grpId="0" nodeType="afterEffect">
                                  <p:stCondLst>
                                    <p:cond delay="100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9"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40" dur="1000" fill="hold"/>
                                        <p:tgtEl>
                                          <p:spTgt spid="7"/>
                                        </p:tgtEl>
                                        <p:attrNameLst>
                                          <p:attrName>ppt_y</p:attrName>
                                        </p:attrNameLst>
                                      </p:cBhvr>
                                      <p:tavLst>
                                        <p:tav tm="0">
                                          <p:val>
                                            <p:strVal val="#ppt_y"/>
                                          </p:val>
                                        </p:tav>
                                        <p:tav tm="100000">
                                          <p:val>
                                            <p:strVal val="#ppt_y"/>
                                          </p:val>
                                        </p:tav>
                                      </p:tavLst>
                                    </p:anim>
                                    <p:animEffect transition="in" filter="fade">
                                      <p:cBhvr>
                                        <p:cTn id="4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animBg="1"/>
      <p:bldP spid="2" grpId="0" animBg="1"/>
      <p:bldP spid="92167" grpId="0"/>
      <p:bldP spid="5" grpId="0"/>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5"/>
          <p:cNvSpPr txBox="1">
            <a:spLocks noGrp="1"/>
          </p:cNvSpPr>
          <p:nvPr>
            <p:ph type="body" idx="1"/>
          </p:nvPr>
        </p:nvSpPr>
        <p:spPr>
          <a:xfrm>
            <a:off x="598500" y="339502"/>
            <a:ext cx="8293980" cy="4630202"/>
          </a:xfrm>
          <a:prstGeom prst="rect">
            <a:avLst/>
          </a:prstGeom>
        </p:spPr>
        <p:txBody>
          <a:bodyPr spcFirstLastPara="1" wrap="square" lIns="0" tIns="0" rIns="0" bIns="0" anchor="t" anchorCtr="0">
            <a:noAutofit/>
          </a:bodyPr>
          <a:lstStyle/>
          <a:p>
            <a:pPr marL="0" indent="0">
              <a:buClr>
                <a:schemeClr val="dk1"/>
              </a:buClr>
              <a:buSzPts val="1100"/>
              <a:buNone/>
            </a:pPr>
            <a:r>
              <a:rPr lang="es-ES" sz="2800" dirty="0">
                <a:solidFill>
                  <a:srgbClr val="FF0000"/>
                </a:solidFill>
                <a:latin typeface="Cooper Lt BT" pitchFamily="18" charset="0"/>
              </a:rPr>
              <a:t>Características para su fijación</a:t>
            </a:r>
          </a:p>
          <a:p>
            <a:pPr marL="0" indent="0">
              <a:buClr>
                <a:schemeClr val="dk1"/>
              </a:buClr>
              <a:buSzPts val="1100"/>
              <a:buNone/>
            </a:pPr>
            <a:endParaRPr lang="es-ES" dirty="0">
              <a:solidFill>
                <a:srgbClr val="FF0000"/>
              </a:solidFill>
              <a:latin typeface="Cooper Lt BT" pitchFamily="18" charset="0"/>
            </a:endParaRPr>
          </a:p>
          <a:p>
            <a:pPr marL="0" indent="0">
              <a:buClr>
                <a:schemeClr val="dk1"/>
              </a:buClr>
              <a:buSzPts val="1100"/>
              <a:buNone/>
            </a:pPr>
            <a:endParaRPr lang="es-ES" dirty="0">
              <a:solidFill>
                <a:srgbClr val="FF0000"/>
              </a:solidFill>
              <a:latin typeface="Cooper Lt BT" pitchFamily="18" charset="0"/>
            </a:endParaRPr>
          </a:p>
          <a:p>
            <a:pPr marL="0" indent="0">
              <a:buClr>
                <a:schemeClr val="dk1"/>
              </a:buClr>
              <a:buSzPts val="1100"/>
              <a:buNone/>
            </a:pPr>
            <a:endParaRPr lang="es-ES" sz="2400" dirty="0">
              <a:solidFill>
                <a:srgbClr val="FF0000"/>
              </a:solidFill>
              <a:latin typeface="+mj-lt"/>
            </a:endParaRPr>
          </a:p>
          <a:p>
            <a:pPr marL="0" indent="0">
              <a:buClr>
                <a:schemeClr val="dk1"/>
              </a:buClr>
              <a:buSzPts val="1100"/>
              <a:buNone/>
            </a:pPr>
            <a:r>
              <a:rPr lang="es-MX" sz="2400" dirty="0">
                <a:solidFill>
                  <a:schemeClr val="tx2">
                    <a:lumMod val="10000"/>
                  </a:schemeClr>
                </a:solidFill>
                <a:latin typeface="+mj-lt"/>
              </a:rPr>
              <a:t>Establecimiento de estándares y criterios</a:t>
            </a:r>
          </a:p>
          <a:p>
            <a:pPr marL="0" indent="0">
              <a:buClr>
                <a:schemeClr val="dk1"/>
              </a:buClr>
              <a:buSzPts val="1100"/>
              <a:buNone/>
            </a:pPr>
            <a:endParaRPr lang="es-MX" sz="2400" dirty="0">
              <a:solidFill>
                <a:schemeClr val="tx2">
                  <a:lumMod val="10000"/>
                </a:schemeClr>
              </a:solidFill>
              <a:latin typeface="+mj-lt"/>
            </a:endParaRPr>
          </a:p>
          <a:p>
            <a:pPr marL="0" indent="0">
              <a:buClr>
                <a:schemeClr val="dk1"/>
              </a:buClr>
              <a:buSzPts val="1100"/>
              <a:buNone/>
            </a:pPr>
            <a:r>
              <a:rPr lang="es-MX" sz="2400" dirty="0">
                <a:solidFill>
                  <a:schemeClr val="tx2">
                    <a:lumMod val="10000"/>
                  </a:schemeClr>
                </a:solidFill>
                <a:latin typeface="+mj-lt"/>
              </a:rPr>
              <a:t>Observación del desempeño</a:t>
            </a:r>
          </a:p>
          <a:p>
            <a:pPr marL="0" indent="0">
              <a:buClr>
                <a:schemeClr val="dk1"/>
              </a:buClr>
              <a:buSzPts val="1100"/>
              <a:buNone/>
            </a:pPr>
            <a:endParaRPr lang="es-MX" sz="2400" dirty="0">
              <a:solidFill>
                <a:schemeClr val="tx2">
                  <a:lumMod val="10000"/>
                </a:schemeClr>
              </a:solidFill>
              <a:latin typeface="+mj-lt"/>
            </a:endParaRPr>
          </a:p>
          <a:p>
            <a:pPr marL="0" indent="0">
              <a:buClr>
                <a:schemeClr val="dk1"/>
              </a:buClr>
              <a:buSzPts val="1100"/>
              <a:buNone/>
            </a:pPr>
            <a:r>
              <a:rPr lang="es-MX" sz="2400" dirty="0">
                <a:solidFill>
                  <a:schemeClr val="tx2">
                    <a:lumMod val="10000"/>
                  </a:schemeClr>
                </a:solidFill>
                <a:latin typeface="+mj-lt"/>
              </a:rPr>
              <a:t>Comparación del desempeño con el estándar establecido.</a:t>
            </a:r>
          </a:p>
          <a:p>
            <a:pPr marL="0" indent="0">
              <a:buClr>
                <a:schemeClr val="dk1"/>
              </a:buClr>
              <a:buSzPts val="1100"/>
              <a:buNone/>
            </a:pPr>
            <a:endParaRPr lang="es-MX" sz="2400" dirty="0">
              <a:solidFill>
                <a:schemeClr val="tx2">
                  <a:lumMod val="10000"/>
                </a:schemeClr>
              </a:solidFill>
              <a:latin typeface="+mj-lt"/>
            </a:endParaRPr>
          </a:p>
          <a:p>
            <a:pPr marL="0" indent="0">
              <a:buClr>
                <a:schemeClr val="dk1"/>
              </a:buClr>
              <a:buSzPts val="1100"/>
              <a:buNone/>
            </a:pPr>
            <a:r>
              <a:rPr lang="es-MX" sz="2400" dirty="0">
                <a:solidFill>
                  <a:schemeClr val="tx2">
                    <a:lumMod val="10000"/>
                  </a:schemeClr>
                </a:solidFill>
                <a:latin typeface="+mj-lt"/>
              </a:rPr>
              <a:t>Acción para corregir el desvío  entre el desempeño real y el esperado</a:t>
            </a:r>
          </a:p>
          <a:p>
            <a:pPr marL="0" indent="0">
              <a:buClr>
                <a:schemeClr val="dk1"/>
              </a:buClr>
              <a:buSzPts val="1100"/>
              <a:buNone/>
            </a:pPr>
            <a:endParaRPr lang="es-MX" sz="2000" dirty="0">
              <a:solidFill>
                <a:srgbClr val="FF0000"/>
              </a:solidFill>
              <a:latin typeface="Cooper Lt BT" pitchFamily="18" charset="0"/>
            </a:endParaRPr>
          </a:p>
          <a:p>
            <a:pPr marL="0" indent="0">
              <a:buClr>
                <a:schemeClr val="dk1"/>
              </a:buClr>
              <a:buSzPts val="1100"/>
              <a:buNone/>
            </a:pPr>
            <a:endParaRPr lang="es-MX" sz="2000" dirty="0">
              <a:solidFill>
                <a:srgbClr val="FF0000"/>
              </a:solidFill>
              <a:latin typeface="Cooper Lt BT" pitchFamily="18" charset="0"/>
            </a:endParaRPr>
          </a:p>
          <a:p>
            <a:pPr marL="0" indent="0">
              <a:buClr>
                <a:schemeClr val="dk1"/>
              </a:buClr>
              <a:buSzPts val="1100"/>
              <a:buNone/>
            </a:pPr>
            <a:endParaRPr lang="es-MX" sz="2000" dirty="0">
              <a:solidFill>
                <a:srgbClr val="FF0000"/>
              </a:solidFill>
              <a:latin typeface="Cooper Lt BT" pitchFamily="18" charset="0"/>
            </a:endParaRPr>
          </a:p>
          <a:p>
            <a:pPr marL="0" indent="0">
              <a:buClr>
                <a:schemeClr val="dk1"/>
              </a:buClr>
              <a:buSzPts val="1100"/>
              <a:buNone/>
            </a:pPr>
            <a:endParaRPr lang="es-MX" dirty="0">
              <a:solidFill>
                <a:srgbClr val="FF0000"/>
              </a:solidFill>
              <a:latin typeface="Cooper Lt BT" pitchFamily="18" charset="0"/>
            </a:endParaRPr>
          </a:p>
          <a:p>
            <a:pPr marL="0" indent="0">
              <a:buClr>
                <a:schemeClr val="dk1"/>
              </a:buClr>
              <a:buSzPts val="1100"/>
              <a:buNone/>
            </a:pPr>
            <a:endParaRPr lang="es-MX" sz="2000" dirty="0">
              <a:solidFill>
                <a:srgbClr val="FF0000"/>
              </a:solidFill>
              <a:latin typeface="Cooper Lt BT" pitchFamily="18" charset="0"/>
            </a:endParaRPr>
          </a:p>
          <a:p>
            <a:pPr marL="0" indent="0">
              <a:buClr>
                <a:schemeClr val="dk1"/>
              </a:buClr>
              <a:buSzPts val="1100"/>
              <a:buNone/>
            </a:pPr>
            <a:endParaRPr lang="es-ES" sz="2000" dirty="0">
              <a:solidFill>
                <a:srgbClr val="FF0000"/>
              </a:solidFill>
              <a:latin typeface="Cooper Lt BT" pitchFamily="18" charset="0"/>
            </a:endParaRPr>
          </a:p>
          <a:p>
            <a:pPr marL="0" lvl="0" indent="0" algn="l" rtl="0">
              <a:spcBef>
                <a:spcPts val="0"/>
              </a:spcBef>
              <a:spcAft>
                <a:spcPts val="0"/>
              </a:spcAft>
              <a:buClr>
                <a:schemeClr val="dk1"/>
              </a:buClr>
              <a:buSzPts val="1100"/>
              <a:buFont typeface="Arial"/>
              <a:buNone/>
            </a:pPr>
            <a:endParaRPr dirty="0"/>
          </a:p>
        </p:txBody>
      </p:sp>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25</a:t>
            </a:fld>
            <a:endParaRPr/>
          </a:p>
        </p:txBody>
      </p:sp>
    </p:spTree>
    <p:extLst>
      <p:ext uri="{BB962C8B-B14F-4D97-AF65-F5344CB8AC3E}">
        <p14:creationId xmlns:p14="http://schemas.microsoft.com/office/powerpoint/2010/main" val="3763567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5"/>
          <p:cNvSpPr txBox="1">
            <a:spLocks noGrp="1"/>
          </p:cNvSpPr>
          <p:nvPr>
            <p:ph type="body" idx="1"/>
          </p:nvPr>
        </p:nvSpPr>
        <p:spPr>
          <a:xfrm>
            <a:off x="598500" y="339502"/>
            <a:ext cx="8293980" cy="4630202"/>
          </a:xfrm>
          <a:prstGeom prst="rect">
            <a:avLst/>
          </a:prstGeom>
        </p:spPr>
        <p:txBody>
          <a:bodyPr spcFirstLastPara="1" wrap="square" lIns="0" tIns="0" rIns="0" bIns="0" anchor="t" anchorCtr="0">
            <a:noAutofit/>
          </a:bodyPr>
          <a:lstStyle/>
          <a:p>
            <a:pPr marL="0" indent="0">
              <a:buClr>
                <a:schemeClr val="dk1"/>
              </a:buClr>
              <a:buSzPts val="1100"/>
              <a:buNone/>
            </a:pPr>
            <a:r>
              <a:rPr lang="es-ES" sz="3200" dirty="0">
                <a:solidFill>
                  <a:schemeClr val="tx2">
                    <a:lumMod val="10000"/>
                  </a:schemeClr>
                </a:solidFill>
                <a:latin typeface="+mj-lt"/>
              </a:rPr>
              <a:t>Requisitos previos de un sistema de control</a:t>
            </a:r>
          </a:p>
          <a:p>
            <a:pPr marL="0" indent="0">
              <a:buClr>
                <a:schemeClr val="dk1"/>
              </a:buClr>
              <a:buSzPts val="1100"/>
              <a:buNone/>
            </a:pPr>
            <a:endParaRPr lang="es-ES" sz="3200" dirty="0">
              <a:solidFill>
                <a:schemeClr val="tx2">
                  <a:lumMod val="10000"/>
                </a:schemeClr>
              </a:solidFill>
              <a:latin typeface="+mj-lt"/>
            </a:endParaRPr>
          </a:p>
          <a:p>
            <a:pPr marL="0" lvl="0" indent="0" algn="l" rtl="0">
              <a:spcBef>
                <a:spcPts val="0"/>
              </a:spcBef>
              <a:spcAft>
                <a:spcPts val="0"/>
              </a:spcAft>
              <a:buClr>
                <a:schemeClr val="dk1"/>
              </a:buClr>
              <a:buSzPts val="1100"/>
              <a:buFont typeface="Arial"/>
              <a:buNone/>
            </a:pPr>
            <a:endParaRPr dirty="0"/>
          </a:p>
        </p:txBody>
      </p:sp>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26</a:t>
            </a:fld>
            <a:endParaRPr/>
          </a:p>
        </p:txBody>
      </p:sp>
      <p:sp>
        <p:nvSpPr>
          <p:cNvPr id="94213" name="Text Box 5"/>
          <p:cNvSpPr txBox="1">
            <a:spLocks noChangeArrowheads="1"/>
          </p:cNvSpPr>
          <p:nvPr/>
        </p:nvSpPr>
        <p:spPr bwMode="auto">
          <a:xfrm>
            <a:off x="620700" y="978898"/>
            <a:ext cx="7924800" cy="368716"/>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350" tIns="30175" rIns="60350" bIns="30175">
            <a:spAutoFit/>
          </a:bodyPr>
          <a:lstStyle/>
          <a:p>
            <a:r>
              <a:rPr lang="es-MX" sz="2000" dirty="0">
                <a:solidFill>
                  <a:schemeClr val="tx2">
                    <a:lumMod val="10000"/>
                  </a:schemeClr>
                </a:solidFill>
                <a:latin typeface="+mj-lt"/>
              </a:rPr>
              <a:t>El control debe de ser comprendido por las personas involucradas</a:t>
            </a:r>
          </a:p>
        </p:txBody>
      </p:sp>
      <p:sp>
        <p:nvSpPr>
          <p:cNvPr id="3" name="CuadroTexto 2">
            <a:extLst>
              <a:ext uri="{FF2B5EF4-FFF2-40B4-BE49-F238E27FC236}">
                <a16:creationId xmlns:a16="http://schemas.microsoft.com/office/drawing/2014/main" id="{B404E555-7FCD-B5E5-E6D2-8568EF074BAD}"/>
              </a:ext>
            </a:extLst>
          </p:cNvPr>
          <p:cNvSpPr txBox="1"/>
          <p:nvPr/>
        </p:nvSpPr>
        <p:spPr>
          <a:xfrm>
            <a:off x="598500" y="1635646"/>
            <a:ext cx="4731488" cy="400110"/>
          </a:xfrm>
          <a:prstGeom prst="rect">
            <a:avLst/>
          </a:prstGeom>
          <a:noFill/>
        </p:spPr>
        <p:txBody>
          <a:bodyPr wrap="square">
            <a:spAutoFit/>
          </a:bodyPr>
          <a:lstStyle/>
          <a:p>
            <a:r>
              <a:rPr lang="es-MX" sz="2000" dirty="0">
                <a:solidFill>
                  <a:schemeClr val="tx2">
                    <a:lumMod val="10000"/>
                  </a:schemeClr>
                </a:solidFill>
                <a:latin typeface="+mj-lt"/>
              </a:rPr>
              <a:t>Debe anticipar los desvíos a tiempo </a:t>
            </a:r>
          </a:p>
        </p:txBody>
      </p:sp>
      <p:sp>
        <p:nvSpPr>
          <p:cNvPr id="5" name="CuadroTexto 4">
            <a:extLst>
              <a:ext uri="{FF2B5EF4-FFF2-40B4-BE49-F238E27FC236}">
                <a16:creationId xmlns:a16="http://schemas.microsoft.com/office/drawing/2014/main" id="{EB256B52-2D9A-4F4B-E806-8234BBA55977}"/>
              </a:ext>
            </a:extLst>
          </p:cNvPr>
          <p:cNvSpPr txBox="1"/>
          <p:nvPr/>
        </p:nvSpPr>
        <p:spPr>
          <a:xfrm>
            <a:off x="620700" y="2243104"/>
            <a:ext cx="8271780" cy="3477875"/>
          </a:xfrm>
          <a:prstGeom prst="rect">
            <a:avLst/>
          </a:prstGeom>
          <a:noFill/>
        </p:spPr>
        <p:txBody>
          <a:bodyPr wrap="square">
            <a:spAutoFit/>
          </a:bodyPr>
          <a:lstStyle/>
          <a:p>
            <a:r>
              <a:rPr lang="es-MX" sz="2000" dirty="0">
                <a:solidFill>
                  <a:schemeClr val="tx2">
                    <a:lumMod val="10000"/>
                  </a:schemeClr>
                </a:solidFill>
                <a:latin typeface="+mj-lt"/>
              </a:rPr>
              <a:t>Debe ser flexible </a:t>
            </a:r>
          </a:p>
          <a:p>
            <a:r>
              <a:rPr lang="es-MX" sz="2000" dirty="0">
                <a:solidFill>
                  <a:schemeClr val="tx2">
                    <a:lumMod val="10000"/>
                  </a:schemeClr>
                </a:solidFill>
                <a:latin typeface="+mj-lt"/>
              </a:rPr>
              <a:t>Debe de ser económico</a:t>
            </a:r>
          </a:p>
          <a:p>
            <a:r>
              <a:rPr lang="es-MX" sz="2000" dirty="0">
                <a:solidFill>
                  <a:schemeClr val="tx2">
                    <a:lumMod val="10000"/>
                  </a:schemeClr>
                </a:solidFill>
                <a:latin typeface="+mj-lt"/>
              </a:rPr>
              <a:t>Debe indicar la naturaleza de la acción correctiva</a:t>
            </a:r>
          </a:p>
          <a:p>
            <a:r>
              <a:rPr lang="es-MX" sz="2000" dirty="0">
                <a:solidFill>
                  <a:schemeClr val="tx2">
                    <a:lumMod val="10000"/>
                  </a:schemeClr>
                </a:solidFill>
                <a:latin typeface="+mj-lt"/>
              </a:rPr>
              <a:t>Debe permitir la rápida visualización</a:t>
            </a:r>
          </a:p>
          <a:p>
            <a:r>
              <a:rPr lang="es-MX" sz="2000" dirty="0">
                <a:solidFill>
                  <a:schemeClr val="tx2">
                    <a:lumMod val="10000"/>
                  </a:schemeClr>
                </a:solidFill>
                <a:latin typeface="+mj-lt"/>
              </a:rPr>
              <a:t>Deben desarrollarlo  el gerente y el personal involucrado</a:t>
            </a:r>
          </a:p>
          <a:p>
            <a:endParaRPr lang="es-MX" sz="2000" dirty="0">
              <a:solidFill>
                <a:schemeClr val="tx2">
                  <a:lumMod val="10000"/>
                </a:schemeClr>
              </a:solidFill>
              <a:latin typeface="+mj-lt"/>
            </a:endParaRPr>
          </a:p>
          <a:p>
            <a:endParaRPr lang="es-MX" sz="2000" dirty="0">
              <a:solidFill>
                <a:schemeClr val="tx2">
                  <a:lumMod val="10000"/>
                </a:schemeClr>
              </a:solidFill>
              <a:latin typeface="+mj-lt"/>
            </a:endParaRPr>
          </a:p>
          <a:p>
            <a:endParaRPr lang="es-MX" sz="2000" dirty="0">
              <a:solidFill>
                <a:schemeClr val="tx2">
                  <a:lumMod val="10000"/>
                </a:schemeClr>
              </a:solidFill>
              <a:latin typeface="+mj-lt"/>
            </a:endParaRPr>
          </a:p>
          <a:p>
            <a:endParaRPr lang="es-MX" sz="2000" dirty="0">
              <a:solidFill>
                <a:schemeClr val="tx2">
                  <a:lumMod val="10000"/>
                </a:schemeClr>
              </a:solidFill>
              <a:latin typeface="+mj-lt"/>
            </a:endParaRPr>
          </a:p>
          <a:p>
            <a:endParaRPr lang="es-MX" sz="2000" dirty="0">
              <a:solidFill>
                <a:schemeClr val="tx2">
                  <a:lumMod val="10000"/>
                </a:schemeClr>
              </a:solidFill>
              <a:latin typeface="+mj-lt"/>
            </a:endParaRPr>
          </a:p>
          <a:p>
            <a:endParaRPr lang="es-MX" sz="2000" dirty="0">
              <a:solidFill>
                <a:schemeClr val="tx2">
                  <a:lumMod val="10000"/>
                </a:schemeClr>
              </a:solidFill>
              <a:latin typeface="+mj-lt"/>
            </a:endParaRPr>
          </a:p>
        </p:txBody>
      </p:sp>
    </p:spTree>
    <p:extLst>
      <p:ext uri="{BB962C8B-B14F-4D97-AF65-F5344CB8AC3E}">
        <p14:creationId xmlns:p14="http://schemas.microsoft.com/office/powerpoint/2010/main" val="2035980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 name="Subtítulo 1">
            <a:extLst>
              <a:ext uri="{FF2B5EF4-FFF2-40B4-BE49-F238E27FC236}">
                <a16:creationId xmlns:a16="http://schemas.microsoft.com/office/drawing/2014/main" id="{C6596A78-0C2C-4AFB-BD1C-4D6BEE560BDA}"/>
              </a:ext>
            </a:extLst>
          </p:cNvPr>
          <p:cNvSpPr>
            <a:spLocks noGrp="1"/>
          </p:cNvSpPr>
          <p:nvPr>
            <p:ph type="subTitle" idx="1"/>
          </p:nvPr>
        </p:nvSpPr>
        <p:spPr>
          <a:xfrm>
            <a:off x="2987824" y="2352667"/>
            <a:ext cx="3384376" cy="635700"/>
          </a:xfrm>
        </p:spPr>
        <p:txBody>
          <a:bodyPr/>
          <a:lstStyle/>
          <a:p>
            <a:r>
              <a:rPr lang="es-MX" dirty="0"/>
              <a:t>Gracias por la atención </a:t>
            </a:r>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Tree>
    <p:extLst>
      <p:ext uri="{BB962C8B-B14F-4D97-AF65-F5344CB8AC3E}">
        <p14:creationId xmlns:p14="http://schemas.microsoft.com/office/powerpoint/2010/main" val="3893264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65E669C-58D2-60AA-6ADA-7AD81F53F87A}"/>
              </a:ext>
            </a:extLst>
          </p:cNvPr>
          <p:cNvSpPr txBox="1"/>
          <p:nvPr/>
        </p:nvSpPr>
        <p:spPr>
          <a:xfrm>
            <a:off x="683568" y="411510"/>
            <a:ext cx="7776864" cy="4310667"/>
          </a:xfrm>
          <a:prstGeom prst="rect">
            <a:avLst/>
          </a:prstGeom>
          <a:noFill/>
        </p:spPr>
        <p:txBody>
          <a:bodyPr wrap="square">
            <a:spAutoFit/>
          </a:bodyPr>
          <a:lstStyle/>
          <a:p>
            <a:pPr>
              <a:lnSpc>
                <a:spcPct val="107000"/>
              </a:lnSpc>
              <a:spcAft>
                <a:spcPts val="800"/>
              </a:spcAft>
            </a:pPr>
            <a:r>
              <a:rPr lang="es-MX" sz="2800" b="1" dirty="0">
                <a:solidFill>
                  <a:schemeClr val="tx1">
                    <a:lumMod val="20000"/>
                    <a:lumOff val="80000"/>
                  </a:schemeClr>
                </a:solidFill>
                <a:effectLst/>
                <a:latin typeface="Arial" panose="020B0604020202020204" pitchFamily="34" charset="0"/>
                <a:ea typeface="Calibri" panose="020F0502020204030204" pitchFamily="34" charset="0"/>
                <a:cs typeface="Times New Roman" panose="02020603050405020304" pitchFamily="18" charset="0"/>
              </a:rPr>
              <a:t>Workshops</a:t>
            </a:r>
            <a:r>
              <a:rPr lang="es-MX" sz="2800" dirty="0">
                <a:solidFill>
                  <a:schemeClr val="tx1">
                    <a:lumMod val="20000"/>
                    <a:lumOff val="80000"/>
                  </a:schemeClr>
                </a:solidFill>
                <a:effectLst/>
                <a:latin typeface="Arial" panose="020B0604020202020204" pitchFamily="34" charset="0"/>
                <a:ea typeface="Calibri" panose="020F0502020204030204" pitchFamily="34" charset="0"/>
                <a:cs typeface="Times New Roman" panose="02020603050405020304" pitchFamily="18" charset="0"/>
              </a:rPr>
              <a:t> para nuestra empresa: </a:t>
            </a:r>
            <a:endParaRPr lang="es-MX" sz="2800" dirty="0">
              <a:solidFill>
                <a:schemeClr val="tx1">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800" dirty="0">
                <a:solidFill>
                  <a:schemeClr val="tx1">
                    <a:lumMod val="20000"/>
                    <a:lumOff val="80000"/>
                  </a:schemeClr>
                </a:solidFill>
                <a:effectLst/>
                <a:latin typeface="Arial" panose="020B060402020202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Los </a:t>
            </a:r>
            <a:r>
              <a:rPr lang="es-MX" sz="2800" b="1" dirty="0">
                <a:solidFill>
                  <a:schemeClr val="tx1">
                    <a:lumMod val="20000"/>
                    <a:lumOff val="80000"/>
                  </a:schemeClr>
                </a:solidFill>
                <a:effectLst/>
                <a:latin typeface="Arial" panose="020B0604020202020204" pitchFamily="34" charset="0"/>
                <a:ea typeface="Calibri" panose="020F0502020204030204" pitchFamily="34" charset="0"/>
                <a:cs typeface="Times New Roman" panose="02020603050405020304" pitchFamily="18" charset="0"/>
              </a:rPr>
              <a:t>workshops</a:t>
            </a:r>
            <a:r>
              <a:rPr lang="es-MX" sz="2800" dirty="0">
                <a:solidFill>
                  <a:schemeClr val="tx1">
                    <a:lumMod val="20000"/>
                    <a:lumOff val="80000"/>
                  </a:schemeClr>
                </a:solidFill>
                <a:effectLst/>
                <a:latin typeface="Arial" panose="020B060402020202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r>
              <a:rPr lang="es-MX" sz="1400" dirty="0">
                <a:effectLst/>
                <a:latin typeface="Arial" panose="020B0604020202020204" pitchFamily="34" charset="0"/>
                <a:ea typeface="Calibri" panose="020F0502020204030204" pitchFamily="34" charset="0"/>
                <a:cs typeface="Times New Roman" panose="02020603050405020304" pitchFamily="18" charset="0"/>
              </a:rPr>
              <a:t>.</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4378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9F67160-4AF9-768C-2ECE-F812DC29BE3B}"/>
              </a:ext>
            </a:extLst>
          </p:cNvPr>
          <p:cNvPicPr>
            <a:picLocks noChangeAspect="1"/>
          </p:cNvPicPr>
          <p:nvPr/>
        </p:nvPicPr>
        <p:blipFill>
          <a:blip r:embed="rId2"/>
          <a:stretch>
            <a:fillRect/>
          </a:stretch>
        </p:blipFill>
        <p:spPr>
          <a:xfrm>
            <a:off x="-16350" y="-24425"/>
            <a:ext cx="9144000" cy="5167925"/>
          </a:xfrm>
          <a:prstGeom prst="rect">
            <a:avLst/>
          </a:prstGeom>
        </p:spPr>
      </p:pic>
    </p:spTree>
    <p:extLst>
      <p:ext uri="{BB962C8B-B14F-4D97-AF65-F5344CB8AC3E}">
        <p14:creationId xmlns:p14="http://schemas.microsoft.com/office/powerpoint/2010/main" val="3789963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178A0AD-05A9-AF7E-DC68-A2A3E944EA79}"/>
              </a:ext>
            </a:extLst>
          </p:cNvPr>
          <p:cNvSpPr>
            <a:spLocks noGrp="1"/>
          </p:cNvSpPr>
          <p:nvPr>
            <p:ph type="ctrTitle"/>
          </p:nvPr>
        </p:nvSpPr>
        <p:spPr>
          <a:xfrm>
            <a:off x="971600" y="1439100"/>
            <a:ext cx="7846640" cy="2265300"/>
          </a:xfrm>
        </p:spPr>
        <p:txBody>
          <a:bodyPr/>
          <a:lstStyle/>
          <a:p>
            <a:pPr algn="ctr"/>
            <a:r>
              <a:rPr lang="es-ES" sz="2800" b="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Al término del presente contenido, el aprendiente </a:t>
            </a:r>
            <a:br>
              <a:rPr lang="es-ES" sz="2800" b="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es-ES" sz="2800" b="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conocerá la importancia</a:t>
            </a:r>
            <a:r>
              <a:rPr lang="es-MX" sz="2800" b="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s-MX" sz="2800" b="0" kern="1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Administración estratégica</a:t>
            </a:r>
            <a:br>
              <a:rPr lang="es-MX" sz="2800" b="0" kern="1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es-MX" sz="2800" b="0" kern="1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Diseño de directrices Qué son y cómo impulsarlas</a:t>
            </a:r>
            <a:endParaRPr lang="es-MX" sz="2800" b="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1838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3" name="Text Box 11"/>
          <p:cNvSpPr txBox="1">
            <a:spLocks noChangeArrowheads="1"/>
          </p:cNvSpPr>
          <p:nvPr/>
        </p:nvSpPr>
        <p:spPr bwMode="auto">
          <a:xfrm>
            <a:off x="2915819" y="2434829"/>
            <a:ext cx="2389604" cy="720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es-MX" sz="1050" b="1" dirty="0">
              <a:solidFill>
                <a:srgbClr val="000066"/>
              </a:solidFill>
              <a:latin typeface="Cooper Lt BT" pitchFamily="18" charset="0"/>
            </a:endParaRPr>
          </a:p>
          <a:p>
            <a:pPr algn="ctr"/>
            <a:r>
              <a:rPr lang="es-MX" sz="2400" b="1" dirty="0">
                <a:solidFill>
                  <a:srgbClr val="000066"/>
                </a:solidFill>
                <a:latin typeface="Cooper Lt BT" pitchFamily="18" charset="0"/>
              </a:rPr>
              <a:t>Organización</a:t>
            </a:r>
          </a:p>
        </p:txBody>
      </p:sp>
      <p:sp>
        <p:nvSpPr>
          <p:cNvPr id="49165" name="Text Box 13"/>
          <p:cNvSpPr txBox="1">
            <a:spLocks noChangeArrowheads="1"/>
          </p:cNvSpPr>
          <p:nvPr/>
        </p:nvSpPr>
        <p:spPr bwMode="auto">
          <a:xfrm>
            <a:off x="5176838" y="2434829"/>
            <a:ext cx="1813341" cy="720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es-MX" sz="1050" b="1" dirty="0">
              <a:solidFill>
                <a:srgbClr val="000066"/>
              </a:solidFill>
              <a:latin typeface="Cooper Lt BT" pitchFamily="18" charset="0"/>
            </a:endParaRPr>
          </a:p>
          <a:p>
            <a:pPr algn="ctr"/>
            <a:r>
              <a:rPr lang="es-MX" sz="2400" b="1" dirty="0">
                <a:solidFill>
                  <a:srgbClr val="000066"/>
                </a:solidFill>
                <a:latin typeface="Cooper Lt BT" pitchFamily="18" charset="0"/>
              </a:rPr>
              <a:t>Dirección</a:t>
            </a:r>
          </a:p>
        </p:txBody>
      </p:sp>
      <p:sp>
        <p:nvSpPr>
          <p:cNvPr id="49167" name="Text Box 15"/>
          <p:cNvSpPr txBox="1">
            <a:spLocks noChangeArrowheads="1"/>
          </p:cNvSpPr>
          <p:nvPr/>
        </p:nvSpPr>
        <p:spPr bwMode="auto">
          <a:xfrm>
            <a:off x="6961943" y="2434830"/>
            <a:ext cx="1467892" cy="6670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es-MX" sz="1050" b="1" dirty="0">
              <a:solidFill>
                <a:srgbClr val="000066"/>
              </a:solidFill>
              <a:latin typeface="Cooper Lt BT" pitchFamily="18" charset="0"/>
            </a:endParaRPr>
          </a:p>
          <a:p>
            <a:pPr algn="ctr"/>
            <a:r>
              <a:rPr lang="es-MX" sz="2400" b="1" dirty="0">
                <a:solidFill>
                  <a:srgbClr val="000066"/>
                </a:solidFill>
                <a:latin typeface="Cooper Lt BT" pitchFamily="18" charset="0"/>
              </a:rPr>
              <a:t>Control</a:t>
            </a:r>
          </a:p>
        </p:txBody>
      </p:sp>
      <p:sp>
        <p:nvSpPr>
          <p:cNvPr id="49170" name="Text Box 18"/>
          <p:cNvSpPr txBox="1">
            <a:spLocks noChangeArrowheads="1"/>
          </p:cNvSpPr>
          <p:nvPr/>
        </p:nvSpPr>
        <p:spPr bwMode="auto">
          <a:xfrm>
            <a:off x="527599" y="2413500"/>
            <a:ext cx="2200696" cy="4798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es-MX" sz="1050" b="1" dirty="0">
              <a:solidFill>
                <a:srgbClr val="000066"/>
              </a:solidFill>
              <a:latin typeface="Cooper Lt BT" pitchFamily="18" charset="0"/>
            </a:endParaRPr>
          </a:p>
          <a:p>
            <a:pPr algn="ctr"/>
            <a:r>
              <a:rPr lang="es-MX" sz="2800" b="1" dirty="0">
                <a:solidFill>
                  <a:srgbClr val="000066"/>
                </a:solidFill>
                <a:latin typeface="Cooper Lt BT" pitchFamily="18" charset="0"/>
              </a:rPr>
              <a:t>Planeación</a:t>
            </a:r>
          </a:p>
        </p:txBody>
      </p:sp>
      <p:sp>
        <p:nvSpPr>
          <p:cNvPr id="49159" name="Line 7"/>
          <p:cNvSpPr>
            <a:spLocks noChangeShapeType="1"/>
          </p:cNvSpPr>
          <p:nvPr/>
        </p:nvSpPr>
        <p:spPr bwMode="auto">
          <a:xfrm>
            <a:off x="2182057" y="2555081"/>
            <a:ext cx="5041106" cy="0"/>
          </a:xfrm>
          <a:prstGeom prst="line">
            <a:avLst/>
          </a:prstGeom>
          <a:noFill/>
          <a:ln w="25400">
            <a:solidFill>
              <a:srgbClr val="000066"/>
            </a:solidFill>
            <a:round/>
            <a:headEnd/>
            <a:tailEnd/>
          </a:ln>
          <a:extLst>
            <a:ext uri="{909E8E84-426E-40DD-AFC4-6F175D3DCCD1}">
              <a14:hiddenFill xmlns:a14="http://schemas.microsoft.com/office/drawing/2010/main">
                <a:noFill/>
              </a14:hiddenFill>
            </a:ext>
          </a:extLst>
        </p:spPr>
        <p:txBody>
          <a:bodyPr/>
          <a:lstStyle/>
          <a:p>
            <a:endParaRPr lang="es-MX" sz="1050"/>
          </a:p>
        </p:txBody>
      </p:sp>
      <p:sp>
        <p:nvSpPr>
          <p:cNvPr id="49160" name="Line 8"/>
          <p:cNvSpPr>
            <a:spLocks noChangeShapeType="1"/>
          </p:cNvSpPr>
          <p:nvPr/>
        </p:nvSpPr>
        <p:spPr bwMode="auto">
          <a:xfrm>
            <a:off x="4601766" y="2434829"/>
            <a:ext cx="0" cy="120253"/>
          </a:xfrm>
          <a:prstGeom prst="line">
            <a:avLst/>
          </a:prstGeom>
          <a:noFill/>
          <a:ln w="25400">
            <a:solidFill>
              <a:srgbClr val="00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050"/>
          </a:p>
        </p:txBody>
      </p:sp>
      <p:sp>
        <p:nvSpPr>
          <p:cNvPr id="49161" name="Line 9"/>
          <p:cNvSpPr>
            <a:spLocks noChangeShapeType="1"/>
          </p:cNvSpPr>
          <p:nvPr/>
        </p:nvSpPr>
        <p:spPr bwMode="auto">
          <a:xfrm>
            <a:off x="2200275" y="2555081"/>
            <a:ext cx="1191" cy="120254"/>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050"/>
          </a:p>
        </p:txBody>
      </p:sp>
      <p:sp>
        <p:nvSpPr>
          <p:cNvPr id="49162" name="Line 10"/>
          <p:cNvSpPr>
            <a:spLocks noChangeShapeType="1"/>
          </p:cNvSpPr>
          <p:nvPr/>
        </p:nvSpPr>
        <p:spPr bwMode="auto">
          <a:xfrm>
            <a:off x="3759994" y="2555081"/>
            <a:ext cx="1191" cy="120254"/>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050"/>
          </a:p>
        </p:txBody>
      </p:sp>
      <p:sp>
        <p:nvSpPr>
          <p:cNvPr id="49164" name="Line 12"/>
          <p:cNvSpPr>
            <a:spLocks noChangeShapeType="1"/>
          </p:cNvSpPr>
          <p:nvPr/>
        </p:nvSpPr>
        <p:spPr bwMode="auto">
          <a:xfrm>
            <a:off x="5680472" y="2555081"/>
            <a:ext cx="0" cy="120254"/>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050"/>
          </a:p>
        </p:txBody>
      </p:sp>
      <p:sp>
        <p:nvSpPr>
          <p:cNvPr id="49166" name="Line 14"/>
          <p:cNvSpPr>
            <a:spLocks noChangeShapeType="1"/>
          </p:cNvSpPr>
          <p:nvPr/>
        </p:nvSpPr>
        <p:spPr bwMode="auto">
          <a:xfrm>
            <a:off x="7241381" y="2555081"/>
            <a:ext cx="0" cy="120254"/>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1050"/>
          </a:p>
        </p:txBody>
      </p:sp>
      <p:sp>
        <p:nvSpPr>
          <p:cNvPr id="49171" name="Text Box 19"/>
          <p:cNvSpPr txBox="1">
            <a:spLocks noChangeArrowheads="1"/>
          </p:cNvSpPr>
          <p:nvPr/>
        </p:nvSpPr>
        <p:spPr bwMode="auto">
          <a:xfrm>
            <a:off x="2182057" y="1746467"/>
            <a:ext cx="5041106" cy="479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MX" sz="1500" dirty="0">
              <a:solidFill>
                <a:srgbClr val="000066"/>
              </a:solidFill>
              <a:latin typeface="Cooper Lt BT" pitchFamily="18" charset="0"/>
            </a:endParaRPr>
          </a:p>
          <a:p>
            <a:pPr algn="ctr"/>
            <a:r>
              <a:rPr lang="es-MX" sz="2800" b="1" dirty="0">
                <a:solidFill>
                  <a:srgbClr val="000066"/>
                </a:solidFill>
                <a:latin typeface="Cooper Lt BT" pitchFamily="18" charset="0"/>
              </a:rPr>
              <a:t>Administración</a:t>
            </a:r>
            <a:endParaRPr lang="es-MX" sz="2800" dirty="0">
              <a:solidFill>
                <a:srgbClr val="000066"/>
              </a:solidFill>
              <a:latin typeface="Cooper Lt BT" pitchFamily="18" charset="0"/>
            </a:endParaRPr>
          </a:p>
        </p:txBody>
      </p:sp>
    </p:spTree>
    <p:extLst>
      <p:ext uri="{BB962C8B-B14F-4D97-AF65-F5344CB8AC3E}">
        <p14:creationId xmlns:p14="http://schemas.microsoft.com/office/powerpoint/2010/main" val="37848920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9171"/>
                                        </p:tgtEl>
                                        <p:attrNameLst>
                                          <p:attrName>style.visibility</p:attrName>
                                        </p:attrNameLst>
                                      </p:cBhvr>
                                      <p:to>
                                        <p:strVal val="visible"/>
                                      </p:to>
                                    </p:set>
                                    <p:animEffect transition="in" filter="box(in)">
                                      <p:cBhvr>
                                        <p:cTn id="7" dur="500"/>
                                        <p:tgtEl>
                                          <p:spTgt spid="49171"/>
                                        </p:tgtEl>
                                      </p:cBhvr>
                                    </p:animEffect>
                                  </p:childTnLst>
                                </p:cTn>
                              </p:par>
                            </p:childTnLst>
                          </p:cTn>
                        </p:par>
                        <p:par>
                          <p:cTn id="8" fill="hold" nodeType="afterGroup">
                            <p:stCondLst>
                              <p:cond delay="500"/>
                            </p:stCondLst>
                            <p:childTnLst>
                              <p:par>
                                <p:cTn id="9" presetID="48" presetClass="entr" presetSubtype="0" accel="50000" fill="hold" grpId="0" nodeType="afterEffect">
                                  <p:stCondLst>
                                    <p:cond delay="0"/>
                                  </p:stCondLst>
                                  <p:childTnLst>
                                    <p:set>
                                      <p:cBhvr>
                                        <p:cTn id="10" dur="1" fill="hold">
                                          <p:stCondLst>
                                            <p:cond delay="0"/>
                                          </p:stCondLst>
                                        </p:cTn>
                                        <p:tgtEl>
                                          <p:spTgt spid="49160"/>
                                        </p:tgtEl>
                                        <p:attrNameLst>
                                          <p:attrName>style.visibility</p:attrName>
                                        </p:attrNameLst>
                                      </p:cBhvr>
                                      <p:to>
                                        <p:strVal val="visible"/>
                                      </p:to>
                                    </p:set>
                                    <p:anim calcmode="lin" valueType="num">
                                      <p:cBhvr>
                                        <p:cTn id="11" dur="1000" fill="hold"/>
                                        <p:tgtEl>
                                          <p:spTgt spid="4916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2" dur="1000" fill="hold"/>
                                        <p:tgtEl>
                                          <p:spTgt spid="49160"/>
                                        </p:tgtEl>
                                        <p:attrNameLst>
                                          <p:attrName>ppt_x</p:attrName>
                                        </p:attrNameLst>
                                      </p:cBhvr>
                                      <p:tavLst>
                                        <p:tav tm="0">
                                          <p:val>
                                            <p:fltVal val="-1"/>
                                          </p:val>
                                        </p:tav>
                                        <p:tav tm="50000">
                                          <p:val>
                                            <p:fltVal val="0.95"/>
                                          </p:val>
                                        </p:tav>
                                        <p:tav tm="100000">
                                          <p:val>
                                            <p:strVal val="#ppt_x"/>
                                          </p:val>
                                        </p:tav>
                                      </p:tavLst>
                                    </p:anim>
                                    <p:anim calcmode="lin" valueType="num">
                                      <p:cBhvr>
                                        <p:cTn id="13" dur="1000" fill="hold"/>
                                        <p:tgtEl>
                                          <p:spTgt spid="49160"/>
                                        </p:tgtEl>
                                        <p:attrNameLst>
                                          <p:attrName>ppt_y</p:attrName>
                                        </p:attrNameLst>
                                      </p:cBhvr>
                                      <p:tavLst>
                                        <p:tav tm="0">
                                          <p:val>
                                            <p:strVal val="#ppt_y"/>
                                          </p:val>
                                        </p:tav>
                                        <p:tav tm="100000">
                                          <p:val>
                                            <p:strVal val="#ppt_y"/>
                                          </p:val>
                                        </p:tav>
                                      </p:tavLst>
                                    </p:anim>
                                    <p:animEffect transition="in" filter="fade">
                                      <p:cBhvr>
                                        <p:cTn id="14" dur="1000"/>
                                        <p:tgtEl>
                                          <p:spTgt spid="49160"/>
                                        </p:tgtEl>
                                      </p:cBhvr>
                                    </p:animEffect>
                                  </p:childTnLst>
                                </p:cTn>
                              </p:par>
                            </p:childTnLst>
                          </p:cTn>
                        </p:par>
                        <p:par>
                          <p:cTn id="15" fill="hold" nodeType="afterGroup">
                            <p:stCondLst>
                              <p:cond delay="1500"/>
                            </p:stCondLst>
                            <p:childTnLst>
                              <p:par>
                                <p:cTn id="16" presetID="4" presetClass="entr" presetSubtype="16" fill="hold" grpId="0" nodeType="afterEffect">
                                  <p:stCondLst>
                                    <p:cond delay="0"/>
                                  </p:stCondLst>
                                  <p:childTnLst>
                                    <p:set>
                                      <p:cBhvr>
                                        <p:cTn id="17" dur="1" fill="hold">
                                          <p:stCondLst>
                                            <p:cond delay="0"/>
                                          </p:stCondLst>
                                        </p:cTn>
                                        <p:tgtEl>
                                          <p:spTgt spid="49159"/>
                                        </p:tgtEl>
                                        <p:attrNameLst>
                                          <p:attrName>style.visibility</p:attrName>
                                        </p:attrNameLst>
                                      </p:cBhvr>
                                      <p:to>
                                        <p:strVal val="visible"/>
                                      </p:to>
                                    </p:set>
                                    <p:animEffect transition="in" filter="box(in)">
                                      <p:cBhvr>
                                        <p:cTn id="18" dur="500"/>
                                        <p:tgtEl>
                                          <p:spTgt spid="49159"/>
                                        </p:tgtEl>
                                      </p:cBhvr>
                                    </p:animEffect>
                                  </p:childTnLst>
                                </p:cTn>
                              </p:par>
                            </p:childTnLst>
                          </p:cTn>
                        </p:par>
                        <p:par>
                          <p:cTn id="19" fill="hold" nodeType="afterGroup">
                            <p:stCondLst>
                              <p:cond delay="2000"/>
                            </p:stCondLst>
                            <p:childTnLst>
                              <p:par>
                                <p:cTn id="20" presetID="48" presetClass="entr" presetSubtype="0" accel="50000" fill="hold" grpId="0" nodeType="afterEffect">
                                  <p:stCondLst>
                                    <p:cond delay="0"/>
                                  </p:stCondLst>
                                  <p:childTnLst>
                                    <p:set>
                                      <p:cBhvr>
                                        <p:cTn id="21" dur="1" fill="hold">
                                          <p:stCondLst>
                                            <p:cond delay="0"/>
                                          </p:stCondLst>
                                        </p:cTn>
                                        <p:tgtEl>
                                          <p:spTgt spid="49161"/>
                                        </p:tgtEl>
                                        <p:attrNameLst>
                                          <p:attrName>style.visibility</p:attrName>
                                        </p:attrNameLst>
                                      </p:cBhvr>
                                      <p:to>
                                        <p:strVal val="visible"/>
                                      </p:to>
                                    </p:set>
                                    <p:anim calcmode="lin" valueType="num">
                                      <p:cBhvr>
                                        <p:cTn id="22" dur="1000" fill="hold"/>
                                        <p:tgtEl>
                                          <p:spTgt spid="4916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3" dur="1000" fill="hold"/>
                                        <p:tgtEl>
                                          <p:spTgt spid="49161"/>
                                        </p:tgtEl>
                                        <p:attrNameLst>
                                          <p:attrName>ppt_x</p:attrName>
                                        </p:attrNameLst>
                                      </p:cBhvr>
                                      <p:tavLst>
                                        <p:tav tm="0">
                                          <p:val>
                                            <p:fltVal val="-1"/>
                                          </p:val>
                                        </p:tav>
                                        <p:tav tm="50000">
                                          <p:val>
                                            <p:fltVal val="0.95"/>
                                          </p:val>
                                        </p:tav>
                                        <p:tav tm="100000">
                                          <p:val>
                                            <p:strVal val="#ppt_x"/>
                                          </p:val>
                                        </p:tav>
                                      </p:tavLst>
                                    </p:anim>
                                    <p:anim calcmode="lin" valueType="num">
                                      <p:cBhvr>
                                        <p:cTn id="24" dur="1000" fill="hold"/>
                                        <p:tgtEl>
                                          <p:spTgt spid="49161"/>
                                        </p:tgtEl>
                                        <p:attrNameLst>
                                          <p:attrName>ppt_y</p:attrName>
                                        </p:attrNameLst>
                                      </p:cBhvr>
                                      <p:tavLst>
                                        <p:tav tm="0">
                                          <p:val>
                                            <p:strVal val="#ppt_y"/>
                                          </p:val>
                                        </p:tav>
                                        <p:tav tm="100000">
                                          <p:val>
                                            <p:strVal val="#ppt_y"/>
                                          </p:val>
                                        </p:tav>
                                      </p:tavLst>
                                    </p:anim>
                                    <p:animEffect transition="in" filter="fade">
                                      <p:cBhvr>
                                        <p:cTn id="25" dur="1000"/>
                                        <p:tgtEl>
                                          <p:spTgt spid="49161"/>
                                        </p:tgtEl>
                                      </p:cBhvr>
                                    </p:animEffect>
                                  </p:childTnLst>
                                </p:cTn>
                              </p:par>
                            </p:childTnLst>
                          </p:cTn>
                        </p:par>
                        <p:par>
                          <p:cTn id="26" fill="hold" nodeType="afterGroup">
                            <p:stCondLst>
                              <p:cond delay="3000"/>
                            </p:stCondLst>
                            <p:childTnLst>
                              <p:par>
                                <p:cTn id="27" presetID="2" presetClass="entr" presetSubtype="4" fill="hold" grpId="0" nodeType="afterEffect">
                                  <p:stCondLst>
                                    <p:cond delay="0"/>
                                  </p:stCondLst>
                                  <p:childTnLst>
                                    <p:set>
                                      <p:cBhvr>
                                        <p:cTn id="28" dur="1" fill="hold">
                                          <p:stCondLst>
                                            <p:cond delay="0"/>
                                          </p:stCondLst>
                                        </p:cTn>
                                        <p:tgtEl>
                                          <p:spTgt spid="49170"/>
                                        </p:tgtEl>
                                        <p:attrNameLst>
                                          <p:attrName>style.visibility</p:attrName>
                                        </p:attrNameLst>
                                      </p:cBhvr>
                                      <p:to>
                                        <p:strVal val="visible"/>
                                      </p:to>
                                    </p:set>
                                    <p:anim calcmode="lin" valueType="num">
                                      <p:cBhvr additive="base">
                                        <p:cTn id="29" dur="500" fill="hold"/>
                                        <p:tgtEl>
                                          <p:spTgt spid="49170"/>
                                        </p:tgtEl>
                                        <p:attrNameLst>
                                          <p:attrName>ppt_x</p:attrName>
                                        </p:attrNameLst>
                                      </p:cBhvr>
                                      <p:tavLst>
                                        <p:tav tm="0">
                                          <p:val>
                                            <p:strVal val="#ppt_x"/>
                                          </p:val>
                                        </p:tav>
                                        <p:tav tm="100000">
                                          <p:val>
                                            <p:strVal val="#ppt_x"/>
                                          </p:val>
                                        </p:tav>
                                      </p:tavLst>
                                    </p:anim>
                                    <p:anim calcmode="lin" valueType="num">
                                      <p:cBhvr additive="base">
                                        <p:cTn id="30" dur="500" fill="hold"/>
                                        <p:tgtEl>
                                          <p:spTgt spid="49170"/>
                                        </p:tgtEl>
                                        <p:attrNameLst>
                                          <p:attrName>ppt_y</p:attrName>
                                        </p:attrNameLst>
                                      </p:cBhvr>
                                      <p:tavLst>
                                        <p:tav tm="0">
                                          <p:val>
                                            <p:strVal val="1+#ppt_h/2"/>
                                          </p:val>
                                        </p:tav>
                                        <p:tav tm="100000">
                                          <p:val>
                                            <p:strVal val="#ppt_y"/>
                                          </p:val>
                                        </p:tav>
                                      </p:tavLst>
                                    </p:anim>
                                  </p:childTnLst>
                                </p:cTn>
                              </p:par>
                            </p:childTnLst>
                          </p:cTn>
                        </p:par>
                        <p:par>
                          <p:cTn id="31" fill="hold" nodeType="afterGroup">
                            <p:stCondLst>
                              <p:cond delay="3500"/>
                            </p:stCondLst>
                            <p:childTnLst>
                              <p:par>
                                <p:cTn id="32" presetID="48" presetClass="entr" presetSubtype="0" accel="50000" fill="hold" grpId="0" nodeType="afterEffect">
                                  <p:stCondLst>
                                    <p:cond delay="0"/>
                                  </p:stCondLst>
                                  <p:childTnLst>
                                    <p:set>
                                      <p:cBhvr>
                                        <p:cTn id="33" dur="1" fill="hold">
                                          <p:stCondLst>
                                            <p:cond delay="0"/>
                                          </p:stCondLst>
                                        </p:cTn>
                                        <p:tgtEl>
                                          <p:spTgt spid="49162"/>
                                        </p:tgtEl>
                                        <p:attrNameLst>
                                          <p:attrName>style.visibility</p:attrName>
                                        </p:attrNameLst>
                                      </p:cBhvr>
                                      <p:to>
                                        <p:strVal val="visible"/>
                                      </p:to>
                                    </p:set>
                                    <p:anim calcmode="lin" valueType="num">
                                      <p:cBhvr>
                                        <p:cTn id="34" dur="1000" fill="hold"/>
                                        <p:tgtEl>
                                          <p:spTgt spid="4916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5" dur="1000" fill="hold"/>
                                        <p:tgtEl>
                                          <p:spTgt spid="49162"/>
                                        </p:tgtEl>
                                        <p:attrNameLst>
                                          <p:attrName>ppt_x</p:attrName>
                                        </p:attrNameLst>
                                      </p:cBhvr>
                                      <p:tavLst>
                                        <p:tav tm="0">
                                          <p:val>
                                            <p:fltVal val="-1"/>
                                          </p:val>
                                        </p:tav>
                                        <p:tav tm="50000">
                                          <p:val>
                                            <p:fltVal val="0.95"/>
                                          </p:val>
                                        </p:tav>
                                        <p:tav tm="100000">
                                          <p:val>
                                            <p:strVal val="#ppt_x"/>
                                          </p:val>
                                        </p:tav>
                                      </p:tavLst>
                                    </p:anim>
                                    <p:anim calcmode="lin" valueType="num">
                                      <p:cBhvr>
                                        <p:cTn id="36" dur="1000" fill="hold"/>
                                        <p:tgtEl>
                                          <p:spTgt spid="49162"/>
                                        </p:tgtEl>
                                        <p:attrNameLst>
                                          <p:attrName>ppt_y</p:attrName>
                                        </p:attrNameLst>
                                      </p:cBhvr>
                                      <p:tavLst>
                                        <p:tav tm="0">
                                          <p:val>
                                            <p:strVal val="#ppt_y"/>
                                          </p:val>
                                        </p:tav>
                                        <p:tav tm="100000">
                                          <p:val>
                                            <p:strVal val="#ppt_y"/>
                                          </p:val>
                                        </p:tav>
                                      </p:tavLst>
                                    </p:anim>
                                    <p:animEffect transition="in" filter="fade">
                                      <p:cBhvr>
                                        <p:cTn id="37" dur="1000"/>
                                        <p:tgtEl>
                                          <p:spTgt spid="49162"/>
                                        </p:tgtEl>
                                      </p:cBhvr>
                                    </p:animEffect>
                                  </p:childTnLst>
                                </p:cTn>
                              </p:par>
                            </p:childTnLst>
                          </p:cTn>
                        </p:par>
                        <p:par>
                          <p:cTn id="38" fill="hold" nodeType="afterGroup">
                            <p:stCondLst>
                              <p:cond delay="4500"/>
                            </p:stCondLst>
                            <p:childTnLst>
                              <p:par>
                                <p:cTn id="39" presetID="2" presetClass="entr" presetSubtype="4" fill="hold" grpId="0" nodeType="afterEffect">
                                  <p:stCondLst>
                                    <p:cond delay="0"/>
                                  </p:stCondLst>
                                  <p:childTnLst>
                                    <p:set>
                                      <p:cBhvr>
                                        <p:cTn id="40" dur="1" fill="hold">
                                          <p:stCondLst>
                                            <p:cond delay="0"/>
                                          </p:stCondLst>
                                        </p:cTn>
                                        <p:tgtEl>
                                          <p:spTgt spid="49163"/>
                                        </p:tgtEl>
                                        <p:attrNameLst>
                                          <p:attrName>style.visibility</p:attrName>
                                        </p:attrNameLst>
                                      </p:cBhvr>
                                      <p:to>
                                        <p:strVal val="visible"/>
                                      </p:to>
                                    </p:set>
                                    <p:anim calcmode="lin" valueType="num">
                                      <p:cBhvr additive="base">
                                        <p:cTn id="41" dur="500" fill="hold"/>
                                        <p:tgtEl>
                                          <p:spTgt spid="49163"/>
                                        </p:tgtEl>
                                        <p:attrNameLst>
                                          <p:attrName>ppt_x</p:attrName>
                                        </p:attrNameLst>
                                      </p:cBhvr>
                                      <p:tavLst>
                                        <p:tav tm="0">
                                          <p:val>
                                            <p:strVal val="#ppt_x"/>
                                          </p:val>
                                        </p:tav>
                                        <p:tav tm="100000">
                                          <p:val>
                                            <p:strVal val="#ppt_x"/>
                                          </p:val>
                                        </p:tav>
                                      </p:tavLst>
                                    </p:anim>
                                    <p:anim calcmode="lin" valueType="num">
                                      <p:cBhvr additive="base">
                                        <p:cTn id="42" dur="500" fill="hold"/>
                                        <p:tgtEl>
                                          <p:spTgt spid="49163"/>
                                        </p:tgtEl>
                                        <p:attrNameLst>
                                          <p:attrName>ppt_y</p:attrName>
                                        </p:attrNameLst>
                                      </p:cBhvr>
                                      <p:tavLst>
                                        <p:tav tm="0">
                                          <p:val>
                                            <p:strVal val="1+#ppt_h/2"/>
                                          </p:val>
                                        </p:tav>
                                        <p:tav tm="100000">
                                          <p:val>
                                            <p:strVal val="#ppt_y"/>
                                          </p:val>
                                        </p:tav>
                                      </p:tavLst>
                                    </p:anim>
                                  </p:childTnLst>
                                </p:cTn>
                              </p:par>
                            </p:childTnLst>
                          </p:cTn>
                        </p:par>
                        <p:par>
                          <p:cTn id="43" fill="hold" nodeType="afterGroup">
                            <p:stCondLst>
                              <p:cond delay="5000"/>
                            </p:stCondLst>
                            <p:childTnLst>
                              <p:par>
                                <p:cTn id="44" presetID="48" presetClass="entr" presetSubtype="0" accel="50000" fill="hold" grpId="0" nodeType="afterEffect">
                                  <p:stCondLst>
                                    <p:cond delay="0"/>
                                  </p:stCondLst>
                                  <p:childTnLst>
                                    <p:set>
                                      <p:cBhvr>
                                        <p:cTn id="45" dur="1" fill="hold">
                                          <p:stCondLst>
                                            <p:cond delay="0"/>
                                          </p:stCondLst>
                                        </p:cTn>
                                        <p:tgtEl>
                                          <p:spTgt spid="49164"/>
                                        </p:tgtEl>
                                        <p:attrNameLst>
                                          <p:attrName>style.visibility</p:attrName>
                                        </p:attrNameLst>
                                      </p:cBhvr>
                                      <p:to>
                                        <p:strVal val="visible"/>
                                      </p:to>
                                    </p:set>
                                    <p:anim calcmode="lin" valueType="num">
                                      <p:cBhvr>
                                        <p:cTn id="46" dur="1000" fill="hold"/>
                                        <p:tgtEl>
                                          <p:spTgt spid="4916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7" dur="1000" fill="hold"/>
                                        <p:tgtEl>
                                          <p:spTgt spid="49164"/>
                                        </p:tgtEl>
                                        <p:attrNameLst>
                                          <p:attrName>ppt_x</p:attrName>
                                        </p:attrNameLst>
                                      </p:cBhvr>
                                      <p:tavLst>
                                        <p:tav tm="0">
                                          <p:val>
                                            <p:fltVal val="-1"/>
                                          </p:val>
                                        </p:tav>
                                        <p:tav tm="50000">
                                          <p:val>
                                            <p:fltVal val="0.95"/>
                                          </p:val>
                                        </p:tav>
                                        <p:tav tm="100000">
                                          <p:val>
                                            <p:strVal val="#ppt_x"/>
                                          </p:val>
                                        </p:tav>
                                      </p:tavLst>
                                    </p:anim>
                                    <p:anim calcmode="lin" valueType="num">
                                      <p:cBhvr>
                                        <p:cTn id="48" dur="1000" fill="hold"/>
                                        <p:tgtEl>
                                          <p:spTgt spid="49164"/>
                                        </p:tgtEl>
                                        <p:attrNameLst>
                                          <p:attrName>ppt_y</p:attrName>
                                        </p:attrNameLst>
                                      </p:cBhvr>
                                      <p:tavLst>
                                        <p:tav tm="0">
                                          <p:val>
                                            <p:strVal val="#ppt_y"/>
                                          </p:val>
                                        </p:tav>
                                        <p:tav tm="100000">
                                          <p:val>
                                            <p:strVal val="#ppt_y"/>
                                          </p:val>
                                        </p:tav>
                                      </p:tavLst>
                                    </p:anim>
                                    <p:animEffect transition="in" filter="fade">
                                      <p:cBhvr>
                                        <p:cTn id="49" dur="1000"/>
                                        <p:tgtEl>
                                          <p:spTgt spid="49164"/>
                                        </p:tgtEl>
                                      </p:cBhvr>
                                    </p:animEffect>
                                  </p:childTnLst>
                                </p:cTn>
                              </p:par>
                            </p:childTnLst>
                          </p:cTn>
                        </p:par>
                        <p:par>
                          <p:cTn id="50" fill="hold" nodeType="afterGroup">
                            <p:stCondLst>
                              <p:cond delay="6000"/>
                            </p:stCondLst>
                            <p:childTnLst>
                              <p:par>
                                <p:cTn id="51" presetID="2" presetClass="entr" presetSubtype="4" fill="hold" grpId="0" nodeType="afterEffect">
                                  <p:stCondLst>
                                    <p:cond delay="0"/>
                                  </p:stCondLst>
                                  <p:childTnLst>
                                    <p:set>
                                      <p:cBhvr>
                                        <p:cTn id="52" dur="1" fill="hold">
                                          <p:stCondLst>
                                            <p:cond delay="0"/>
                                          </p:stCondLst>
                                        </p:cTn>
                                        <p:tgtEl>
                                          <p:spTgt spid="49165"/>
                                        </p:tgtEl>
                                        <p:attrNameLst>
                                          <p:attrName>style.visibility</p:attrName>
                                        </p:attrNameLst>
                                      </p:cBhvr>
                                      <p:to>
                                        <p:strVal val="visible"/>
                                      </p:to>
                                    </p:set>
                                    <p:anim calcmode="lin" valueType="num">
                                      <p:cBhvr additive="base">
                                        <p:cTn id="53" dur="500" fill="hold"/>
                                        <p:tgtEl>
                                          <p:spTgt spid="49165"/>
                                        </p:tgtEl>
                                        <p:attrNameLst>
                                          <p:attrName>ppt_x</p:attrName>
                                        </p:attrNameLst>
                                      </p:cBhvr>
                                      <p:tavLst>
                                        <p:tav tm="0">
                                          <p:val>
                                            <p:strVal val="#ppt_x"/>
                                          </p:val>
                                        </p:tav>
                                        <p:tav tm="100000">
                                          <p:val>
                                            <p:strVal val="#ppt_x"/>
                                          </p:val>
                                        </p:tav>
                                      </p:tavLst>
                                    </p:anim>
                                    <p:anim calcmode="lin" valueType="num">
                                      <p:cBhvr additive="base">
                                        <p:cTn id="54" dur="500" fill="hold"/>
                                        <p:tgtEl>
                                          <p:spTgt spid="49165"/>
                                        </p:tgtEl>
                                        <p:attrNameLst>
                                          <p:attrName>ppt_y</p:attrName>
                                        </p:attrNameLst>
                                      </p:cBhvr>
                                      <p:tavLst>
                                        <p:tav tm="0">
                                          <p:val>
                                            <p:strVal val="1+#ppt_h/2"/>
                                          </p:val>
                                        </p:tav>
                                        <p:tav tm="100000">
                                          <p:val>
                                            <p:strVal val="#ppt_y"/>
                                          </p:val>
                                        </p:tav>
                                      </p:tavLst>
                                    </p:anim>
                                  </p:childTnLst>
                                </p:cTn>
                              </p:par>
                            </p:childTnLst>
                          </p:cTn>
                        </p:par>
                        <p:par>
                          <p:cTn id="55" fill="hold" nodeType="afterGroup">
                            <p:stCondLst>
                              <p:cond delay="6500"/>
                            </p:stCondLst>
                            <p:childTnLst>
                              <p:par>
                                <p:cTn id="56" presetID="48" presetClass="entr" presetSubtype="0" accel="50000" fill="hold" grpId="0" nodeType="afterEffect">
                                  <p:stCondLst>
                                    <p:cond delay="0"/>
                                  </p:stCondLst>
                                  <p:childTnLst>
                                    <p:set>
                                      <p:cBhvr>
                                        <p:cTn id="57" dur="1" fill="hold">
                                          <p:stCondLst>
                                            <p:cond delay="0"/>
                                          </p:stCondLst>
                                        </p:cTn>
                                        <p:tgtEl>
                                          <p:spTgt spid="49166"/>
                                        </p:tgtEl>
                                        <p:attrNameLst>
                                          <p:attrName>style.visibility</p:attrName>
                                        </p:attrNameLst>
                                      </p:cBhvr>
                                      <p:to>
                                        <p:strVal val="visible"/>
                                      </p:to>
                                    </p:set>
                                    <p:anim calcmode="lin" valueType="num">
                                      <p:cBhvr>
                                        <p:cTn id="58" dur="1000" fill="hold"/>
                                        <p:tgtEl>
                                          <p:spTgt spid="4916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9" dur="1000" fill="hold"/>
                                        <p:tgtEl>
                                          <p:spTgt spid="49166"/>
                                        </p:tgtEl>
                                        <p:attrNameLst>
                                          <p:attrName>ppt_x</p:attrName>
                                        </p:attrNameLst>
                                      </p:cBhvr>
                                      <p:tavLst>
                                        <p:tav tm="0">
                                          <p:val>
                                            <p:fltVal val="-1"/>
                                          </p:val>
                                        </p:tav>
                                        <p:tav tm="50000">
                                          <p:val>
                                            <p:fltVal val="0.95"/>
                                          </p:val>
                                        </p:tav>
                                        <p:tav tm="100000">
                                          <p:val>
                                            <p:strVal val="#ppt_x"/>
                                          </p:val>
                                        </p:tav>
                                      </p:tavLst>
                                    </p:anim>
                                    <p:anim calcmode="lin" valueType="num">
                                      <p:cBhvr>
                                        <p:cTn id="60" dur="1000" fill="hold"/>
                                        <p:tgtEl>
                                          <p:spTgt spid="49166"/>
                                        </p:tgtEl>
                                        <p:attrNameLst>
                                          <p:attrName>ppt_y</p:attrName>
                                        </p:attrNameLst>
                                      </p:cBhvr>
                                      <p:tavLst>
                                        <p:tav tm="0">
                                          <p:val>
                                            <p:strVal val="#ppt_y"/>
                                          </p:val>
                                        </p:tav>
                                        <p:tav tm="100000">
                                          <p:val>
                                            <p:strVal val="#ppt_y"/>
                                          </p:val>
                                        </p:tav>
                                      </p:tavLst>
                                    </p:anim>
                                    <p:animEffect transition="in" filter="fade">
                                      <p:cBhvr>
                                        <p:cTn id="61" dur="1000"/>
                                        <p:tgtEl>
                                          <p:spTgt spid="49166"/>
                                        </p:tgtEl>
                                      </p:cBhvr>
                                    </p:animEffect>
                                  </p:childTnLst>
                                </p:cTn>
                              </p:par>
                            </p:childTnLst>
                          </p:cTn>
                        </p:par>
                        <p:par>
                          <p:cTn id="62" fill="hold" nodeType="afterGroup">
                            <p:stCondLst>
                              <p:cond delay="7500"/>
                            </p:stCondLst>
                            <p:childTnLst>
                              <p:par>
                                <p:cTn id="63" presetID="2" presetClass="entr" presetSubtype="4" fill="hold" grpId="0" nodeType="afterEffect">
                                  <p:stCondLst>
                                    <p:cond delay="0"/>
                                  </p:stCondLst>
                                  <p:childTnLst>
                                    <p:set>
                                      <p:cBhvr>
                                        <p:cTn id="64" dur="1" fill="hold">
                                          <p:stCondLst>
                                            <p:cond delay="0"/>
                                          </p:stCondLst>
                                        </p:cTn>
                                        <p:tgtEl>
                                          <p:spTgt spid="49167"/>
                                        </p:tgtEl>
                                        <p:attrNameLst>
                                          <p:attrName>style.visibility</p:attrName>
                                        </p:attrNameLst>
                                      </p:cBhvr>
                                      <p:to>
                                        <p:strVal val="visible"/>
                                      </p:to>
                                    </p:set>
                                    <p:anim calcmode="lin" valueType="num">
                                      <p:cBhvr additive="base">
                                        <p:cTn id="65" dur="500" fill="hold"/>
                                        <p:tgtEl>
                                          <p:spTgt spid="49167"/>
                                        </p:tgtEl>
                                        <p:attrNameLst>
                                          <p:attrName>ppt_x</p:attrName>
                                        </p:attrNameLst>
                                      </p:cBhvr>
                                      <p:tavLst>
                                        <p:tav tm="0">
                                          <p:val>
                                            <p:strVal val="#ppt_x"/>
                                          </p:val>
                                        </p:tav>
                                        <p:tav tm="100000">
                                          <p:val>
                                            <p:strVal val="#ppt_x"/>
                                          </p:val>
                                        </p:tav>
                                      </p:tavLst>
                                    </p:anim>
                                    <p:anim calcmode="lin" valueType="num">
                                      <p:cBhvr additive="base">
                                        <p:cTn id="66" dur="500" fill="hold"/>
                                        <p:tgtEl>
                                          <p:spTgt spid="491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3" grpId="0"/>
      <p:bldP spid="49165" grpId="0"/>
      <p:bldP spid="49167" grpId="0"/>
      <p:bldP spid="49170" grpId="0"/>
      <p:bldP spid="49159" grpId="0" animBg="1"/>
      <p:bldP spid="49160" grpId="0" animBg="1"/>
      <p:bldP spid="49161" grpId="0" animBg="1"/>
      <p:bldP spid="49162" grpId="0" animBg="1"/>
      <p:bldP spid="49164" grpId="0" animBg="1"/>
      <p:bldP spid="49166" grpId="0" animBg="1"/>
      <p:bldP spid="491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8E0C30-C25D-64FB-021B-89D95667E853}"/>
              </a:ext>
            </a:extLst>
          </p:cNvPr>
          <p:cNvSpPr>
            <a:spLocks noGrp="1"/>
          </p:cNvSpPr>
          <p:nvPr>
            <p:ph type="ctrTitle"/>
          </p:nvPr>
        </p:nvSpPr>
        <p:spPr>
          <a:xfrm>
            <a:off x="503548" y="627534"/>
            <a:ext cx="8136904" cy="635700"/>
          </a:xfrm>
        </p:spPr>
        <p:txBody>
          <a:bodyPr/>
          <a:lstStyle/>
          <a:p>
            <a:r>
              <a:rPr lang="es-MX" sz="3600" b="0" dirty="0">
                <a:solidFill>
                  <a:schemeClr val="tx1">
                    <a:lumMod val="20000"/>
                    <a:lumOff val="80000"/>
                  </a:schemeClr>
                </a:solidFill>
                <a:latin typeface="+mj-lt"/>
              </a:rPr>
              <a:t>Objetivos o directrices de la administración</a:t>
            </a:r>
          </a:p>
        </p:txBody>
      </p:sp>
      <p:sp>
        <p:nvSpPr>
          <p:cNvPr id="3" name="Subtítulo 2">
            <a:extLst>
              <a:ext uri="{FF2B5EF4-FFF2-40B4-BE49-F238E27FC236}">
                <a16:creationId xmlns:a16="http://schemas.microsoft.com/office/drawing/2014/main" id="{B8ED7740-257B-EAD2-FFA6-1FF6407C1636}"/>
              </a:ext>
            </a:extLst>
          </p:cNvPr>
          <p:cNvSpPr>
            <a:spLocks noGrp="1"/>
          </p:cNvSpPr>
          <p:nvPr>
            <p:ph type="subTitle" idx="1"/>
          </p:nvPr>
        </p:nvSpPr>
        <p:spPr>
          <a:xfrm>
            <a:off x="321396" y="1851670"/>
            <a:ext cx="8136904" cy="2664296"/>
          </a:xfrm>
        </p:spPr>
        <p:txBody>
          <a:bodyPr/>
          <a:lstStyle/>
          <a:p>
            <a:r>
              <a:rPr lang="es-ES_tradnl" sz="2400" dirty="0">
                <a:solidFill>
                  <a:schemeClr val="tx1">
                    <a:lumMod val="20000"/>
                    <a:lumOff val="80000"/>
                  </a:schemeClr>
                </a:solidFill>
                <a:latin typeface="+mj-lt"/>
              </a:rPr>
              <a:t>Alcanzar en forma eficiente y eficaz los objetivos de la organización</a:t>
            </a:r>
            <a:r>
              <a:rPr lang="es-ES" dirty="0">
                <a:solidFill>
                  <a:schemeClr val="tx1">
                    <a:lumMod val="20000"/>
                    <a:lumOff val="80000"/>
                  </a:schemeClr>
                </a:solidFill>
                <a:latin typeface="+mj-lt"/>
              </a:rPr>
              <a:t>.</a:t>
            </a:r>
          </a:p>
          <a:p>
            <a:endParaRPr lang="es-ES" dirty="0">
              <a:solidFill>
                <a:schemeClr val="tx1">
                  <a:lumMod val="20000"/>
                  <a:lumOff val="80000"/>
                </a:schemeClr>
              </a:solidFill>
              <a:latin typeface="+mj-lt"/>
            </a:endParaRPr>
          </a:p>
          <a:p>
            <a:r>
              <a:rPr lang="es-ES_tradnl" sz="2400" dirty="0">
                <a:solidFill>
                  <a:schemeClr val="tx1">
                    <a:lumMod val="20000"/>
                    <a:lumOff val="80000"/>
                  </a:schemeClr>
                </a:solidFill>
                <a:latin typeface="+mj-lt"/>
              </a:rPr>
              <a:t>Permitirle a la empresa tener una perspectiva más amplia del medio en el cual se desarrolla.</a:t>
            </a:r>
          </a:p>
          <a:p>
            <a:endParaRPr lang="es-ES_tradnl" sz="2400" dirty="0">
              <a:solidFill>
                <a:schemeClr val="tx1">
                  <a:lumMod val="20000"/>
                  <a:lumOff val="80000"/>
                </a:schemeClr>
              </a:solidFill>
              <a:latin typeface="+mj-lt"/>
            </a:endParaRPr>
          </a:p>
          <a:p>
            <a:r>
              <a:rPr lang="es-ES_tradnl" sz="2400" dirty="0">
                <a:solidFill>
                  <a:schemeClr val="tx1">
                    <a:lumMod val="20000"/>
                    <a:lumOff val="80000"/>
                  </a:schemeClr>
                </a:solidFill>
                <a:latin typeface="+mj-lt"/>
              </a:rPr>
              <a:t>Asegurar que la empresa produzca </a:t>
            </a:r>
            <a:endParaRPr lang="es-ES" sz="2400" dirty="0">
              <a:solidFill>
                <a:schemeClr val="tx1">
                  <a:lumMod val="20000"/>
                  <a:lumOff val="80000"/>
                </a:schemeClr>
              </a:solidFill>
              <a:latin typeface="+mj-lt"/>
            </a:endParaRPr>
          </a:p>
          <a:p>
            <a:endParaRPr lang="es-ES_tradnl" sz="2400" dirty="0">
              <a:solidFill>
                <a:schemeClr val="tx1">
                  <a:lumMod val="20000"/>
                  <a:lumOff val="80000"/>
                </a:schemeClr>
              </a:solidFill>
              <a:latin typeface="Cooper Lt BT" pitchFamily="18" charset="0"/>
            </a:endParaRPr>
          </a:p>
          <a:p>
            <a:endParaRPr lang="es-ES" sz="2400" dirty="0">
              <a:solidFill>
                <a:schemeClr val="tx1">
                  <a:lumMod val="20000"/>
                  <a:lumOff val="80000"/>
                </a:schemeClr>
              </a:solidFill>
              <a:latin typeface="Cooper Lt BT" pitchFamily="18" charset="0"/>
            </a:endParaRPr>
          </a:p>
          <a:p>
            <a:endParaRPr lang="es-ES" sz="2400" dirty="0">
              <a:solidFill>
                <a:schemeClr val="tx1">
                  <a:lumMod val="20000"/>
                  <a:lumOff val="80000"/>
                </a:schemeClr>
              </a:solidFill>
              <a:latin typeface="Cooper Lt BT" pitchFamily="18" charset="0"/>
            </a:endParaRPr>
          </a:p>
          <a:p>
            <a:endParaRPr lang="es-ES" sz="2400" dirty="0">
              <a:solidFill>
                <a:schemeClr val="tx1">
                  <a:lumMod val="20000"/>
                  <a:lumOff val="80000"/>
                </a:schemeClr>
              </a:solidFill>
              <a:latin typeface="Cooper Lt BT" pitchFamily="18" charset="0"/>
            </a:endParaRPr>
          </a:p>
          <a:p>
            <a:endParaRPr lang="es-MX" dirty="0"/>
          </a:p>
        </p:txBody>
      </p:sp>
    </p:spTree>
    <p:extLst>
      <p:ext uri="{BB962C8B-B14F-4D97-AF65-F5344CB8AC3E}">
        <p14:creationId xmlns:p14="http://schemas.microsoft.com/office/powerpoint/2010/main" val="240293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EA435CE-6843-157C-C448-39D76E65F4D4}"/>
              </a:ext>
            </a:extLst>
          </p:cNvPr>
          <p:cNvSpPr>
            <a:spLocks noGrp="1"/>
          </p:cNvSpPr>
          <p:nvPr>
            <p:ph type="subTitle" idx="1"/>
          </p:nvPr>
        </p:nvSpPr>
        <p:spPr>
          <a:xfrm>
            <a:off x="899592" y="339502"/>
            <a:ext cx="7558708" cy="4536503"/>
          </a:xfrm>
        </p:spPr>
        <p:txBody>
          <a:bodyPr/>
          <a:lstStyle/>
          <a:p>
            <a:r>
              <a:rPr lang="es-ES" sz="2400" b="1" dirty="0">
                <a:solidFill>
                  <a:schemeClr val="tx1">
                    <a:lumMod val="20000"/>
                    <a:lumOff val="80000"/>
                  </a:schemeClr>
                </a:solidFill>
                <a:latin typeface="+mj-lt"/>
              </a:rPr>
              <a:t>Importancia de las directrices de administración</a:t>
            </a:r>
          </a:p>
          <a:p>
            <a:endParaRPr lang="es-ES" sz="2400" dirty="0">
              <a:solidFill>
                <a:schemeClr val="tx1">
                  <a:lumMod val="20000"/>
                  <a:lumOff val="80000"/>
                </a:schemeClr>
              </a:solidFill>
              <a:latin typeface="Cooper Lt BT" pitchFamily="18" charset="0"/>
            </a:endParaRPr>
          </a:p>
          <a:p>
            <a:r>
              <a:rPr lang="es-ES" sz="2400" dirty="0">
                <a:solidFill>
                  <a:schemeClr val="tx1">
                    <a:lumMod val="20000"/>
                    <a:lumOff val="80000"/>
                  </a:schemeClr>
                </a:solidFill>
                <a:latin typeface="Cooper Lt BT" pitchFamily="18" charset="0"/>
              </a:rPr>
              <a:t> </a:t>
            </a:r>
            <a:r>
              <a:rPr lang="es-ES" dirty="0">
                <a:solidFill>
                  <a:schemeClr val="tx1">
                    <a:lumMod val="20000"/>
                    <a:lumOff val="80000"/>
                  </a:schemeClr>
                </a:solidFill>
                <a:latin typeface="+mj-lt"/>
              </a:rPr>
              <a:t>Coordinación de recursos humanos, materiales y financieros para el logro efectivo y eficiente de los objetivos organizacionales.</a:t>
            </a:r>
          </a:p>
          <a:p>
            <a:r>
              <a:rPr lang="es-ES" dirty="0">
                <a:solidFill>
                  <a:schemeClr val="tx1">
                    <a:lumMod val="20000"/>
                    <a:lumOff val="80000"/>
                  </a:schemeClr>
                </a:solidFill>
                <a:latin typeface="+mj-lt"/>
              </a:rPr>
              <a:t> Relación de la organización con su ambiente externo y respuestas a las necesidades de la sociedad.</a:t>
            </a:r>
          </a:p>
          <a:p>
            <a:r>
              <a:rPr lang="es-ES" dirty="0">
                <a:solidFill>
                  <a:schemeClr val="tx1">
                    <a:lumMod val="20000"/>
                    <a:lumOff val="80000"/>
                  </a:schemeClr>
                </a:solidFill>
                <a:latin typeface="+mj-lt"/>
              </a:rPr>
              <a:t> Desempeño de ciertas funciones especificas como determinar objetivos, planear, asignar recursos, instrumentar, etc.</a:t>
            </a:r>
          </a:p>
          <a:p>
            <a:r>
              <a:rPr lang="es-ES" dirty="0">
                <a:solidFill>
                  <a:schemeClr val="tx1">
                    <a:lumMod val="20000"/>
                    <a:lumOff val="80000"/>
                  </a:schemeClr>
                </a:solidFill>
                <a:latin typeface="+mj-lt"/>
              </a:rPr>
              <a:t> Desempeño de  varios roles interpersonales, de información y decisión.</a:t>
            </a:r>
          </a:p>
          <a:p>
            <a:endParaRPr lang="es-ES" sz="2400" dirty="0">
              <a:solidFill>
                <a:srgbClr val="000066"/>
              </a:solidFill>
              <a:latin typeface="Cooper Lt BT" pitchFamily="18" charset="0"/>
            </a:endParaRPr>
          </a:p>
          <a:p>
            <a:endParaRPr lang="es-ES" sz="2400" dirty="0">
              <a:solidFill>
                <a:srgbClr val="000066"/>
              </a:solidFill>
              <a:latin typeface="Cooper Lt BT" pitchFamily="18" charset="0"/>
            </a:endParaRPr>
          </a:p>
          <a:p>
            <a:endParaRPr lang="es-ES" dirty="0">
              <a:solidFill>
                <a:srgbClr val="000066"/>
              </a:solidFill>
            </a:endParaRPr>
          </a:p>
          <a:p>
            <a:endParaRPr lang="es-MX" sz="2400" dirty="0">
              <a:solidFill>
                <a:schemeClr val="tx2"/>
              </a:solidFill>
              <a:latin typeface="Cooper Lt BT" pitchFamily="18" charset="0"/>
            </a:endParaRPr>
          </a:p>
          <a:p>
            <a:endParaRPr lang="es-MX" dirty="0"/>
          </a:p>
        </p:txBody>
      </p:sp>
    </p:spTree>
    <p:extLst>
      <p:ext uri="{BB962C8B-B14F-4D97-AF65-F5344CB8AC3E}">
        <p14:creationId xmlns:p14="http://schemas.microsoft.com/office/powerpoint/2010/main" val="1681089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024AB937-A47B-3D86-DEE9-F1797E79B26C}"/>
              </a:ext>
            </a:extLst>
          </p:cNvPr>
          <p:cNvSpPr>
            <a:spLocks noGrp="1"/>
          </p:cNvSpPr>
          <p:nvPr>
            <p:ph type="subTitle" idx="1"/>
          </p:nvPr>
        </p:nvSpPr>
        <p:spPr>
          <a:xfrm>
            <a:off x="539552" y="195486"/>
            <a:ext cx="8208912" cy="4680519"/>
          </a:xfrm>
        </p:spPr>
        <p:txBody>
          <a:bodyPr/>
          <a:lstStyle/>
          <a:p>
            <a:r>
              <a:rPr lang="es-MX" sz="3200" dirty="0"/>
              <a:t>Etapas de las directrices de  administración </a:t>
            </a:r>
          </a:p>
        </p:txBody>
      </p:sp>
      <p:sp>
        <p:nvSpPr>
          <p:cNvPr id="4" name="Rectangle 6">
            <a:extLst>
              <a:ext uri="{FF2B5EF4-FFF2-40B4-BE49-F238E27FC236}">
                <a16:creationId xmlns:a16="http://schemas.microsoft.com/office/drawing/2014/main" id="{66B2850A-3898-317B-CD3D-13F1201E0E4C}"/>
              </a:ext>
            </a:extLst>
          </p:cNvPr>
          <p:cNvSpPr>
            <a:spLocks noChangeArrowheads="1"/>
          </p:cNvSpPr>
          <p:nvPr/>
        </p:nvSpPr>
        <p:spPr bwMode="auto">
          <a:xfrm>
            <a:off x="5580112" y="1391719"/>
            <a:ext cx="2819400" cy="422275"/>
          </a:xfrm>
          <a:prstGeom prst="rect">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sz="2100" dirty="0">
                <a:solidFill>
                  <a:srgbClr val="000066"/>
                </a:solidFill>
                <a:latin typeface="Cooper Lt BT" pitchFamily="18" charset="0"/>
              </a:rPr>
              <a:t> ORGANIZACIÓN</a:t>
            </a:r>
          </a:p>
        </p:txBody>
      </p:sp>
      <p:sp>
        <p:nvSpPr>
          <p:cNvPr id="5" name="Rectangle 5">
            <a:extLst>
              <a:ext uri="{FF2B5EF4-FFF2-40B4-BE49-F238E27FC236}">
                <a16:creationId xmlns:a16="http://schemas.microsoft.com/office/drawing/2014/main" id="{D4A7912F-454A-1EA3-7626-63C2FDED9B7E}"/>
              </a:ext>
            </a:extLst>
          </p:cNvPr>
          <p:cNvSpPr>
            <a:spLocks noChangeArrowheads="1"/>
          </p:cNvSpPr>
          <p:nvPr/>
        </p:nvSpPr>
        <p:spPr bwMode="auto">
          <a:xfrm>
            <a:off x="545232" y="1442417"/>
            <a:ext cx="2514600" cy="422275"/>
          </a:xfrm>
          <a:prstGeom prst="rect">
            <a:avLst/>
          </a:prstGeom>
          <a:gradFill rotWithShape="1">
            <a:gsLst>
              <a:gs pos="0">
                <a:srgbClr val="C0C0C0"/>
              </a:gs>
              <a:gs pos="100000">
                <a:srgbClr val="FFFFFF"/>
              </a:gs>
            </a:gsLst>
            <a:lin ang="5400000" scaled="1"/>
          </a:gra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sz="2100" dirty="0">
                <a:solidFill>
                  <a:srgbClr val="000066"/>
                </a:solidFill>
                <a:latin typeface="Cooper Lt BT" pitchFamily="18" charset="0"/>
              </a:rPr>
              <a:t>PLANEACIÓN</a:t>
            </a:r>
            <a:endParaRPr lang="es-ES" dirty="0">
              <a:solidFill>
                <a:srgbClr val="000066"/>
              </a:solidFill>
            </a:endParaRPr>
          </a:p>
        </p:txBody>
      </p:sp>
      <p:sp>
        <p:nvSpPr>
          <p:cNvPr id="6" name="AutoShape 8">
            <a:extLst>
              <a:ext uri="{FF2B5EF4-FFF2-40B4-BE49-F238E27FC236}">
                <a16:creationId xmlns:a16="http://schemas.microsoft.com/office/drawing/2014/main" id="{B4BCFD3C-9652-84CE-A769-BB9BEFBB45D1}"/>
              </a:ext>
            </a:extLst>
          </p:cNvPr>
          <p:cNvSpPr>
            <a:spLocks noChangeArrowheads="1"/>
          </p:cNvSpPr>
          <p:nvPr/>
        </p:nvSpPr>
        <p:spPr bwMode="auto">
          <a:xfrm>
            <a:off x="3673624" y="1407492"/>
            <a:ext cx="1143000" cy="457200"/>
          </a:xfrm>
          <a:prstGeom prst="rightArrow">
            <a:avLst>
              <a:gd name="adj1" fmla="val 50000"/>
              <a:gd name="adj2" fmla="val 62500"/>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MX"/>
          </a:p>
        </p:txBody>
      </p:sp>
      <p:sp>
        <p:nvSpPr>
          <p:cNvPr id="7" name="Rectangle 4">
            <a:extLst>
              <a:ext uri="{FF2B5EF4-FFF2-40B4-BE49-F238E27FC236}">
                <a16:creationId xmlns:a16="http://schemas.microsoft.com/office/drawing/2014/main" id="{5C221FCC-FABB-17F3-A781-1759582247E0}"/>
              </a:ext>
            </a:extLst>
          </p:cNvPr>
          <p:cNvSpPr>
            <a:spLocks noChangeArrowheads="1"/>
          </p:cNvSpPr>
          <p:nvPr/>
        </p:nvSpPr>
        <p:spPr bwMode="auto">
          <a:xfrm>
            <a:off x="773832" y="3939902"/>
            <a:ext cx="2057400" cy="422275"/>
          </a:xfrm>
          <a:prstGeom prst="rect">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sz="2100" dirty="0">
                <a:solidFill>
                  <a:srgbClr val="000066"/>
                </a:solidFill>
                <a:latin typeface="Cooper Lt BT" pitchFamily="18" charset="0"/>
              </a:rPr>
              <a:t> CONTROL</a:t>
            </a:r>
          </a:p>
        </p:txBody>
      </p:sp>
      <p:sp>
        <p:nvSpPr>
          <p:cNvPr id="8" name="AutoShape 10">
            <a:extLst>
              <a:ext uri="{FF2B5EF4-FFF2-40B4-BE49-F238E27FC236}">
                <a16:creationId xmlns:a16="http://schemas.microsoft.com/office/drawing/2014/main" id="{B936B608-8421-4DA5-2337-39C4BEF3586D}"/>
              </a:ext>
            </a:extLst>
          </p:cNvPr>
          <p:cNvSpPr>
            <a:spLocks noChangeArrowheads="1"/>
          </p:cNvSpPr>
          <p:nvPr/>
        </p:nvSpPr>
        <p:spPr bwMode="auto">
          <a:xfrm rot="10800000">
            <a:off x="3673624" y="3897705"/>
            <a:ext cx="1143000" cy="457200"/>
          </a:xfrm>
          <a:prstGeom prst="rightArrow">
            <a:avLst>
              <a:gd name="adj1" fmla="val 50000"/>
              <a:gd name="adj2" fmla="val 62500"/>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MX"/>
          </a:p>
        </p:txBody>
      </p:sp>
      <p:sp>
        <p:nvSpPr>
          <p:cNvPr id="9" name="Rectangle 7">
            <a:extLst>
              <a:ext uri="{FF2B5EF4-FFF2-40B4-BE49-F238E27FC236}">
                <a16:creationId xmlns:a16="http://schemas.microsoft.com/office/drawing/2014/main" id="{EC387634-D0A7-8B5E-89A7-3B3CB6FBE592}"/>
              </a:ext>
            </a:extLst>
          </p:cNvPr>
          <p:cNvSpPr>
            <a:spLocks noChangeArrowheads="1"/>
          </p:cNvSpPr>
          <p:nvPr/>
        </p:nvSpPr>
        <p:spPr bwMode="auto">
          <a:xfrm>
            <a:off x="5934283" y="3897705"/>
            <a:ext cx="2286000" cy="422275"/>
          </a:xfrm>
          <a:prstGeom prst="rect">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 typeface="Wingdings" pitchFamily="2" charset="2"/>
              <a:buNone/>
            </a:pPr>
            <a:r>
              <a:rPr lang="es-ES" sz="2100" dirty="0">
                <a:solidFill>
                  <a:srgbClr val="000066"/>
                </a:solidFill>
                <a:latin typeface="Cooper Lt BT" pitchFamily="18" charset="0"/>
              </a:rPr>
              <a:t> DIRECCIÓN</a:t>
            </a:r>
          </a:p>
        </p:txBody>
      </p:sp>
      <p:sp>
        <p:nvSpPr>
          <p:cNvPr id="10" name="AutoShape 9">
            <a:extLst>
              <a:ext uri="{FF2B5EF4-FFF2-40B4-BE49-F238E27FC236}">
                <a16:creationId xmlns:a16="http://schemas.microsoft.com/office/drawing/2014/main" id="{047366C1-EA0B-29CC-1AFA-7E9905AE857F}"/>
              </a:ext>
            </a:extLst>
          </p:cNvPr>
          <p:cNvSpPr>
            <a:spLocks noChangeArrowheads="1"/>
          </p:cNvSpPr>
          <p:nvPr/>
        </p:nvSpPr>
        <p:spPr bwMode="auto">
          <a:xfrm rot="5400000">
            <a:off x="6517546" y="2680942"/>
            <a:ext cx="540270" cy="457200"/>
          </a:xfrm>
          <a:prstGeom prst="rightArrow">
            <a:avLst>
              <a:gd name="adj1" fmla="val 50000"/>
              <a:gd name="adj2" fmla="val 62500"/>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s-MX"/>
          </a:p>
        </p:txBody>
      </p:sp>
      <p:sp>
        <p:nvSpPr>
          <p:cNvPr id="11" name="AutoShape 9">
            <a:extLst>
              <a:ext uri="{FF2B5EF4-FFF2-40B4-BE49-F238E27FC236}">
                <a16:creationId xmlns:a16="http://schemas.microsoft.com/office/drawing/2014/main" id="{8B08D554-10BC-36D3-AEC2-5C9C4285E144}"/>
              </a:ext>
            </a:extLst>
          </p:cNvPr>
          <p:cNvSpPr>
            <a:spLocks noChangeArrowheads="1"/>
          </p:cNvSpPr>
          <p:nvPr/>
        </p:nvSpPr>
        <p:spPr bwMode="auto">
          <a:xfrm rot="5400000" flipH="1">
            <a:off x="1415257" y="2590313"/>
            <a:ext cx="540269" cy="563488"/>
          </a:xfrm>
          <a:prstGeom prst="rightArrow">
            <a:avLst>
              <a:gd name="adj1" fmla="val 50000"/>
              <a:gd name="adj2" fmla="val 62500"/>
            </a:avLst>
          </a:prstGeom>
          <a:gradFill rotWithShape="1">
            <a:gsLst>
              <a:gs pos="0">
                <a:srgbClr val="C0C0C0"/>
              </a:gs>
              <a:gs pos="100000">
                <a:srgbClr val="FFFFFF"/>
              </a:gs>
            </a:gsLst>
            <a:lin ang="5400000" scaled="1"/>
          </a:gradFill>
          <a:ln w="9525" algn="ctr">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s-MX"/>
          </a:p>
        </p:txBody>
      </p:sp>
    </p:spTree>
    <p:extLst>
      <p:ext uri="{BB962C8B-B14F-4D97-AF65-F5344CB8AC3E}">
        <p14:creationId xmlns:p14="http://schemas.microsoft.com/office/powerpoint/2010/main" val="27736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ppt_w*0.05"/>
                                          </p:val>
                                        </p:tav>
                                        <p:tav tm="100000">
                                          <p:val>
                                            <p:strVal val="#ppt_w"/>
                                          </p:val>
                                        </p:tav>
                                      </p:tavLst>
                                    </p:anim>
                                    <p:anim calcmode="lin" valueType="num">
                                      <p:cBhvr>
                                        <p:cTn id="17" dur="500" fill="hold"/>
                                        <p:tgtEl>
                                          <p:spTgt spid="5"/>
                                        </p:tgtEl>
                                        <p:attrNameLst>
                                          <p:attrName>ppt_h</p:attrName>
                                        </p:attrNameLst>
                                      </p:cBhvr>
                                      <p:tavLst>
                                        <p:tav tm="0">
                                          <p:val>
                                            <p:strVal val="#ppt_h"/>
                                          </p:val>
                                        </p:tav>
                                        <p:tav tm="100000">
                                          <p:val>
                                            <p:strVal val="#ppt_h"/>
                                          </p:val>
                                        </p:tav>
                                      </p:tavLst>
                                    </p:anim>
                                    <p:anim calcmode="lin" valueType="num">
                                      <p:cBhvr>
                                        <p:cTn id="18" dur="500" fill="hold"/>
                                        <p:tgtEl>
                                          <p:spTgt spid="5"/>
                                        </p:tgtEl>
                                        <p:attrNameLst>
                                          <p:attrName>ppt_x</p:attrName>
                                        </p:attrNameLst>
                                      </p:cBhvr>
                                      <p:tavLst>
                                        <p:tav tm="0">
                                          <p:val>
                                            <p:strVal val="#ppt_x-.2"/>
                                          </p:val>
                                        </p:tav>
                                        <p:tav tm="100000">
                                          <p:val>
                                            <p:strVal val="#ppt_x"/>
                                          </p:val>
                                        </p:tav>
                                      </p:tavLst>
                                    </p:anim>
                                    <p:anim calcmode="lin" valueType="num">
                                      <p:cBhvr>
                                        <p:cTn id="19" dur="500" fill="hold"/>
                                        <p:tgtEl>
                                          <p:spTgt spid="5"/>
                                        </p:tgtEl>
                                        <p:attrNameLst>
                                          <p:attrName>ppt_y</p:attrName>
                                        </p:attrNameLst>
                                      </p:cBhvr>
                                      <p:tavLst>
                                        <p:tav tm="0">
                                          <p:val>
                                            <p:strVal val="#ppt_y"/>
                                          </p:val>
                                        </p:tav>
                                        <p:tav tm="100000">
                                          <p:val>
                                            <p:strVal val="#ppt_y"/>
                                          </p:val>
                                        </p:tav>
                                      </p:tavLst>
                                    </p:anim>
                                    <p:animEffect transition="in" filter="fade">
                                      <p:cBhvr>
                                        <p:cTn id="20" dur="500"/>
                                        <p:tgtEl>
                                          <p:spTgt spid="5"/>
                                        </p:tgtEl>
                                      </p:cBhvr>
                                    </p:animEffect>
                                  </p:childTnLst>
                                </p:cTn>
                              </p:par>
                            </p:childTnLst>
                          </p:cTn>
                        </p:par>
                        <p:par>
                          <p:cTn id="21" fill="hold">
                            <p:stCondLst>
                              <p:cond delay="500"/>
                            </p:stCondLst>
                            <p:childTnLst>
                              <p:par>
                                <p:cTn id="22" presetID="48" presetClass="entr" presetSubtype="0" accel="50000" fill="hold" grpId="0" nodeType="afterEffect">
                                  <p:stCondLst>
                                    <p:cond delay="100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6"/>
                                        </p:tgtEl>
                                        <p:attrNameLst>
                                          <p:attrName>ppt_y</p:attrName>
                                        </p:attrNameLst>
                                      </p:cBhvr>
                                      <p:tavLst>
                                        <p:tav tm="0">
                                          <p:val>
                                            <p:strVal val="#ppt_y"/>
                                          </p:val>
                                        </p:tav>
                                        <p:tav tm="100000">
                                          <p:val>
                                            <p:strVal val="#ppt_y"/>
                                          </p:val>
                                        </p:tav>
                                      </p:tavLst>
                                    </p:anim>
                                    <p:animEffect transition="in" filter="fade">
                                      <p:cBhvr>
                                        <p:cTn id="27" dur="1000"/>
                                        <p:tgtEl>
                                          <p:spTgt spid="6"/>
                                        </p:tgtEl>
                                      </p:cBhvr>
                                    </p:animEffect>
                                  </p:childTnLst>
                                </p:cTn>
                              </p:par>
                            </p:childTnLst>
                          </p:cTn>
                        </p:par>
                        <p:par>
                          <p:cTn id="28" fill="hold">
                            <p:stCondLst>
                              <p:cond delay="2500"/>
                            </p:stCondLst>
                            <p:childTnLst>
                              <p:par>
                                <p:cTn id="29" presetID="54" presetClass="entr" presetSubtype="0" accel="100000" fill="hold" grpId="0" nodeType="afterEffect">
                                  <p:stCondLst>
                                    <p:cond delay="100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strVal val="#ppt_w*0.05"/>
                                          </p:val>
                                        </p:tav>
                                        <p:tav tm="100000">
                                          <p:val>
                                            <p:strVal val="#ppt_w"/>
                                          </p:val>
                                        </p:tav>
                                      </p:tavLst>
                                    </p:anim>
                                    <p:anim calcmode="lin" valueType="num">
                                      <p:cBhvr>
                                        <p:cTn id="32" dur="500" fill="hold"/>
                                        <p:tgtEl>
                                          <p:spTgt spid="7"/>
                                        </p:tgtEl>
                                        <p:attrNameLst>
                                          <p:attrName>ppt_h</p:attrName>
                                        </p:attrNameLst>
                                      </p:cBhvr>
                                      <p:tavLst>
                                        <p:tav tm="0">
                                          <p:val>
                                            <p:strVal val="#ppt_h"/>
                                          </p:val>
                                        </p:tav>
                                        <p:tav tm="100000">
                                          <p:val>
                                            <p:strVal val="#ppt_h"/>
                                          </p:val>
                                        </p:tav>
                                      </p:tavLst>
                                    </p:anim>
                                    <p:anim calcmode="lin" valueType="num">
                                      <p:cBhvr>
                                        <p:cTn id="33" dur="500" fill="hold"/>
                                        <p:tgtEl>
                                          <p:spTgt spid="7"/>
                                        </p:tgtEl>
                                        <p:attrNameLst>
                                          <p:attrName>ppt_x</p:attrName>
                                        </p:attrNameLst>
                                      </p:cBhvr>
                                      <p:tavLst>
                                        <p:tav tm="0">
                                          <p:val>
                                            <p:strVal val="#ppt_x-.2"/>
                                          </p:val>
                                        </p:tav>
                                        <p:tav tm="100000">
                                          <p:val>
                                            <p:strVal val="#ppt_x"/>
                                          </p:val>
                                        </p:tav>
                                      </p:tavLst>
                                    </p:anim>
                                    <p:anim calcmode="lin" valueType="num">
                                      <p:cBhvr>
                                        <p:cTn id="34" dur="500" fill="hold"/>
                                        <p:tgtEl>
                                          <p:spTgt spid="7"/>
                                        </p:tgtEl>
                                        <p:attrNameLst>
                                          <p:attrName>ppt_y</p:attrName>
                                        </p:attrNameLst>
                                      </p:cBhvr>
                                      <p:tavLst>
                                        <p:tav tm="0">
                                          <p:val>
                                            <p:strVal val="#ppt_y"/>
                                          </p:val>
                                        </p:tav>
                                        <p:tav tm="100000">
                                          <p:val>
                                            <p:strVal val="#ppt_y"/>
                                          </p:val>
                                        </p:tav>
                                      </p:tavLst>
                                    </p:anim>
                                    <p:animEffect transition="in" filter="fade">
                                      <p:cBhvr>
                                        <p:cTn id="35" dur="500"/>
                                        <p:tgtEl>
                                          <p:spTgt spid="7"/>
                                        </p:tgtEl>
                                      </p:cBhvr>
                                    </p:animEffect>
                                  </p:childTnLst>
                                </p:cTn>
                              </p:par>
                            </p:childTnLst>
                          </p:cTn>
                        </p:par>
                        <p:par>
                          <p:cTn id="36" fill="hold">
                            <p:stCondLst>
                              <p:cond delay="4000"/>
                            </p:stCondLst>
                            <p:childTnLst>
                              <p:par>
                                <p:cTn id="37" presetID="48" presetClass="entr" presetSubtype="0" accel="50000" fill="hold" grpId="0" nodeType="after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8"/>
                                        </p:tgtEl>
                                        <p:attrNameLst>
                                          <p:attrName>ppt_y</p:attrName>
                                        </p:attrNameLst>
                                      </p:cBhvr>
                                      <p:tavLst>
                                        <p:tav tm="0">
                                          <p:val>
                                            <p:strVal val="#ppt_y"/>
                                          </p:val>
                                        </p:tav>
                                        <p:tav tm="100000">
                                          <p:val>
                                            <p:strVal val="#ppt_y"/>
                                          </p:val>
                                        </p:tav>
                                      </p:tavLst>
                                    </p:anim>
                                    <p:animEffect transition="in" filter="fade">
                                      <p:cBhvr>
                                        <p:cTn id="42" dur="1000"/>
                                        <p:tgtEl>
                                          <p:spTgt spid="8"/>
                                        </p:tgtEl>
                                      </p:cBhvr>
                                    </p:animEffect>
                                  </p:childTnLst>
                                </p:cTn>
                              </p:par>
                            </p:childTnLst>
                          </p:cTn>
                        </p:par>
                        <p:par>
                          <p:cTn id="43" fill="hold">
                            <p:stCondLst>
                              <p:cond delay="6000"/>
                            </p:stCondLst>
                            <p:childTnLst>
                              <p:par>
                                <p:cTn id="44" presetID="54" presetClass="entr" presetSubtype="0" accel="100000" fill="hold" grpId="0" nodeType="afterEffect">
                                  <p:stCondLst>
                                    <p:cond delay="100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strVal val="#ppt_w*0.05"/>
                                          </p:val>
                                        </p:tav>
                                        <p:tav tm="100000">
                                          <p:val>
                                            <p:strVal val="#ppt_w"/>
                                          </p:val>
                                        </p:tav>
                                      </p:tavLst>
                                    </p:anim>
                                    <p:anim calcmode="lin" valueType="num">
                                      <p:cBhvr>
                                        <p:cTn id="47" dur="500" fill="hold"/>
                                        <p:tgtEl>
                                          <p:spTgt spid="9"/>
                                        </p:tgtEl>
                                        <p:attrNameLst>
                                          <p:attrName>ppt_h</p:attrName>
                                        </p:attrNameLst>
                                      </p:cBhvr>
                                      <p:tavLst>
                                        <p:tav tm="0">
                                          <p:val>
                                            <p:strVal val="#ppt_h"/>
                                          </p:val>
                                        </p:tav>
                                        <p:tav tm="100000">
                                          <p:val>
                                            <p:strVal val="#ppt_h"/>
                                          </p:val>
                                        </p:tav>
                                      </p:tavLst>
                                    </p:anim>
                                    <p:anim calcmode="lin" valueType="num">
                                      <p:cBhvr>
                                        <p:cTn id="48" dur="500" fill="hold"/>
                                        <p:tgtEl>
                                          <p:spTgt spid="9"/>
                                        </p:tgtEl>
                                        <p:attrNameLst>
                                          <p:attrName>ppt_x</p:attrName>
                                        </p:attrNameLst>
                                      </p:cBhvr>
                                      <p:tavLst>
                                        <p:tav tm="0">
                                          <p:val>
                                            <p:strVal val="#ppt_x-.2"/>
                                          </p:val>
                                        </p:tav>
                                        <p:tav tm="100000">
                                          <p:val>
                                            <p:strVal val="#ppt_x"/>
                                          </p:val>
                                        </p:tav>
                                      </p:tavLst>
                                    </p:anim>
                                    <p:anim calcmode="lin" valueType="num">
                                      <p:cBhvr>
                                        <p:cTn id="49" dur="500" fill="hold"/>
                                        <p:tgtEl>
                                          <p:spTgt spid="9"/>
                                        </p:tgtEl>
                                        <p:attrNameLst>
                                          <p:attrName>ppt_y</p:attrName>
                                        </p:attrNameLst>
                                      </p:cBhvr>
                                      <p:tavLst>
                                        <p:tav tm="0">
                                          <p:val>
                                            <p:strVal val="#ppt_y"/>
                                          </p:val>
                                        </p:tav>
                                        <p:tav tm="100000">
                                          <p:val>
                                            <p:strVal val="#ppt_y"/>
                                          </p:val>
                                        </p:tav>
                                      </p:tavLst>
                                    </p:anim>
                                    <p:animEffect transition="in" filter="fade">
                                      <p:cBhvr>
                                        <p:cTn id="50" dur="500"/>
                                        <p:tgtEl>
                                          <p:spTgt spid="9"/>
                                        </p:tgtEl>
                                      </p:cBhvr>
                                    </p:animEffect>
                                  </p:childTnLst>
                                </p:cTn>
                              </p:par>
                            </p:childTnLst>
                          </p:cTn>
                        </p:par>
                        <p:par>
                          <p:cTn id="51" fill="hold">
                            <p:stCondLst>
                              <p:cond delay="7500"/>
                            </p:stCondLst>
                            <p:childTnLst>
                              <p:par>
                                <p:cTn id="52" presetID="48" presetClass="entr" presetSubtype="0" accel="50000" fill="hold" grpId="0" nodeType="afterEffect">
                                  <p:stCondLst>
                                    <p:cond delay="1000"/>
                                  </p:stCondLst>
                                  <p:childTnLst>
                                    <p:set>
                                      <p:cBhvr>
                                        <p:cTn id="53" dur="1" fill="hold">
                                          <p:stCondLst>
                                            <p:cond delay="0"/>
                                          </p:stCondLst>
                                        </p:cTn>
                                        <p:tgtEl>
                                          <p:spTgt spid="10"/>
                                        </p:tgtEl>
                                        <p:attrNameLst>
                                          <p:attrName>style.visibility</p:attrName>
                                        </p:attrNameLst>
                                      </p:cBhvr>
                                      <p:to>
                                        <p:strVal val="visible"/>
                                      </p:to>
                                    </p:set>
                                    <p:anim calcmode="lin" valueType="num">
                                      <p:cBhvr>
                                        <p:cTn id="54"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5"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56" dur="1000" fill="hold"/>
                                        <p:tgtEl>
                                          <p:spTgt spid="10"/>
                                        </p:tgtEl>
                                        <p:attrNameLst>
                                          <p:attrName>ppt_y</p:attrName>
                                        </p:attrNameLst>
                                      </p:cBhvr>
                                      <p:tavLst>
                                        <p:tav tm="0">
                                          <p:val>
                                            <p:strVal val="#ppt_y"/>
                                          </p:val>
                                        </p:tav>
                                        <p:tav tm="100000">
                                          <p:val>
                                            <p:strVal val="#ppt_y"/>
                                          </p:val>
                                        </p:tav>
                                      </p:tavLst>
                                    </p:anim>
                                    <p:animEffect transition="in" filter="fade">
                                      <p:cBhvr>
                                        <p:cTn id="57" dur="1000"/>
                                        <p:tgtEl>
                                          <p:spTgt spid="10"/>
                                        </p:tgtEl>
                                      </p:cBhvr>
                                    </p:animEffect>
                                  </p:childTnLst>
                                </p:cTn>
                              </p:par>
                            </p:childTnLst>
                          </p:cTn>
                        </p:par>
                        <p:par>
                          <p:cTn id="58" fill="hold">
                            <p:stCondLst>
                              <p:cond delay="9500"/>
                            </p:stCondLst>
                            <p:childTnLst>
                              <p:par>
                                <p:cTn id="59" presetID="48" presetClass="entr" presetSubtype="0" accel="50000" fill="hold" grpId="0" nodeType="afterEffect">
                                  <p:stCondLst>
                                    <p:cond delay="10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1000" fill="hold"/>
                                        <p:tgtEl>
                                          <p:spTgt spid="1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2" dur="1000" fill="hold"/>
                                        <p:tgtEl>
                                          <p:spTgt spid="11"/>
                                        </p:tgtEl>
                                        <p:attrNameLst>
                                          <p:attrName>ppt_x</p:attrName>
                                        </p:attrNameLst>
                                      </p:cBhvr>
                                      <p:tavLst>
                                        <p:tav tm="0">
                                          <p:val>
                                            <p:fltVal val="-1"/>
                                          </p:val>
                                        </p:tav>
                                        <p:tav tm="50000">
                                          <p:val>
                                            <p:fltVal val="0.95"/>
                                          </p:val>
                                        </p:tav>
                                        <p:tav tm="100000">
                                          <p:val>
                                            <p:strVal val="#ppt_x"/>
                                          </p:val>
                                        </p:tav>
                                      </p:tavLst>
                                    </p:anim>
                                    <p:anim calcmode="lin" valueType="num">
                                      <p:cBhvr>
                                        <p:cTn id="63" dur="1000" fill="hold"/>
                                        <p:tgtEl>
                                          <p:spTgt spid="11"/>
                                        </p:tgtEl>
                                        <p:attrNameLst>
                                          <p:attrName>ppt_y</p:attrName>
                                        </p:attrNameLst>
                                      </p:cBhvr>
                                      <p:tavLst>
                                        <p:tav tm="0">
                                          <p:val>
                                            <p:strVal val="#ppt_y"/>
                                          </p:val>
                                        </p:tav>
                                        <p:tav tm="100000">
                                          <p:val>
                                            <p:strVal val="#ppt_y"/>
                                          </p:val>
                                        </p:tav>
                                      </p:tavLst>
                                    </p:anim>
                                    <p:animEffect transition="in" filter="fade">
                                      <p:cBhvr>
                                        <p:cTn id="6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theme/theme1.xml><?xml version="1.0" encoding="utf-8"?>
<a:theme xmlns:a="http://schemas.openxmlformats.org/drawingml/2006/main" name="Exeter template">
  <a:themeElements>
    <a:clrScheme name="Custom 347">
      <a:dk1>
        <a:srgbClr val="3E4655"/>
      </a:dk1>
      <a:lt1>
        <a:srgbClr val="FFFFFF"/>
      </a:lt1>
      <a:dk2>
        <a:srgbClr val="746F7E"/>
      </a:dk2>
      <a:lt2>
        <a:srgbClr val="EAECF0"/>
      </a:lt2>
      <a:accent1>
        <a:srgbClr val="FFB900"/>
      </a:accent1>
      <a:accent2>
        <a:srgbClr val="F78300"/>
      </a:accent2>
      <a:accent3>
        <a:srgbClr val="D6516E"/>
      </a:accent3>
      <a:accent4>
        <a:srgbClr val="807DAF"/>
      </a:accent4>
      <a:accent5>
        <a:srgbClr val="93AECF"/>
      </a:accent5>
      <a:accent6>
        <a:srgbClr val="7E0808"/>
      </a:accent6>
      <a:hlink>
        <a:srgbClr val="38334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TotalTime>
  <Words>1137</Words>
  <Application>Microsoft Office PowerPoint</Application>
  <PresentationFormat>Presentación en pantalla (16:9)</PresentationFormat>
  <Paragraphs>169</Paragraphs>
  <Slides>27</Slides>
  <Notes>10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27</vt:i4>
      </vt:variant>
    </vt:vector>
  </HeadingPairs>
  <TitlesOfParts>
    <vt:vector size="36" baseType="lpstr">
      <vt:lpstr>Arial</vt:lpstr>
      <vt:lpstr>Calibri</vt:lpstr>
      <vt:lpstr>Cooper Blk BT</vt:lpstr>
      <vt:lpstr>Cooper Lt BT</vt:lpstr>
      <vt:lpstr>Fira Sans</vt:lpstr>
      <vt:lpstr>IBM Plex Sans</vt:lpstr>
      <vt:lpstr>IBM Plex Serif</vt:lpstr>
      <vt:lpstr>Wingdings</vt:lpstr>
      <vt:lpstr>Exeter template</vt:lpstr>
      <vt:lpstr>Administración estratégica Diseño de directrices  Qué son y cómo impulsarlas    Formación agosto 2024 </vt:lpstr>
      <vt:lpstr>Presentación de PowerPoint</vt:lpstr>
      <vt:lpstr>Presentación de PowerPoint</vt:lpstr>
      <vt:lpstr>Presentación de PowerPoint</vt:lpstr>
      <vt:lpstr>Al término del presente contenido, el aprendiente  conocerá la importancia Administración estratégica Diseño de directrices Qué son y cómo impulsarlas</vt:lpstr>
      <vt:lpstr>Presentación de PowerPoint</vt:lpstr>
      <vt:lpstr>Objetivos o directrices de la administración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Fija Objetivos Realizables  Si un objetivo nunca puede realizarse, los empleados pronto se desalentarán y los resultados pueden ser peores que si el objetivo no existiera en absoluto. </vt:lpstr>
      <vt:lpstr>Fijar Objetivos medibles   Los resultados de un objetivo deben tener indicadores de éxito, es decir una manera de saber que tanto estamos logrando los resultados propuestos dentro de los límites de calidad, cantidad, tiempo y costo.  </vt:lpstr>
      <vt:lpstr>Presentación de PowerPoint</vt:lpstr>
      <vt:lpstr>Graficas de Gantt Es un diagrama o gráfica de barras que se usa cuando es necesario representar la ejecución de un plan, ésta muestra la ocurrencia de las  actividades del plan ya sea  en paralelo o en serie permitiéndonos dar seguimiento a los resultados en un determinado período de tiempo.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Jorge Crosswell</cp:lastModifiedBy>
  <cp:revision>54</cp:revision>
  <dcterms:modified xsi:type="dcterms:W3CDTF">2026-06-03T06:16:51Z</dcterms:modified>
</cp:coreProperties>
</file>